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287000" cy="6858000" type="35mm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71" d="100"/>
          <a:sy n="171" d="100"/>
        </p:scale>
        <p:origin x="88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B55B-912E-83CF-4711-4C5BF696B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</p:spPr>
        <p:txBody>
          <a:bodyPr anchor="b"/>
          <a:lstStyle>
            <a:lvl1pPr algn="ctr">
              <a:defRPr sz="506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A65B02-DA47-5731-AA0E-EAF19445A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025"/>
            </a:lvl1pPr>
            <a:lvl2pPr marL="385785" indent="0" algn="ctr">
              <a:buNone/>
              <a:defRPr sz="1688"/>
            </a:lvl2pPr>
            <a:lvl3pPr marL="771571" indent="0" algn="ctr">
              <a:buNone/>
              <a:defRPr sz="1519"/>
            </a:lvl3pPr>
            <a:lvl4pPr marL="1157356" indent="0" algn="ctr">
              <a:buNone/>
              <a:defRPr sz="1350"/>
            </a:lvl4pPr>
            <a:lvl5pPr marL="1543141" indent="0" algn="ctr">
              <a:buNone/>
              <a:defRPr sz="1350"/>
            </a:lvl5pPr>
            <a:lvl6pPr marL="1928927" indent="0" algn="ctr">
              <a:buNone/>
              <a:defRPr sz="1350"/>
            </a:lvl6pPr>
            <a:lvl7pPr marL="2314712" indent="0" algn="ctr">
              <a:buNone/>
              <a:defRPr sz="1350"/>
            </a:lvl7pPr>
            <a:lvl8pPr marL="2700498" indent="0" algn="ctr">
              <a:buNone/>
              <a:defRPr sz="1350"/>
            </a:lvl8pPr>
            <a:lvl9pPr marL="3086283" indent="0" algn="ctr">
              <a:buNone/>
              <a:defRPr sz="135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33632A-B55E-8453-3A82-5B55660C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FAF6D-0066-C754-1BD9-D5C0C6E0D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971CE0-721A-C004-0E69-5718E730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20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EFEFC-D50B-7CB9-7752-6FB45BBD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503024-3D69-48F3-8152-10C107611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987A11-18C7-D0F4-748D-FE177A507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5B5EE1-1CBB-2E8E-19AA-C00CA282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5D5FF9-FD2E-0AE0-F510-7E0158A56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8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1265D-4D7D-0EBF-A3BE-19215B2C2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73" y="1709739"/>
            <a:ext cx="8872538" cy="2852737"/>
          </a:xfrm>
        </p:spPr>
        <p:txBody>
          <a:bodyPr anchor="b"/>
          <a:lstStyle>
            <a:lvl1pPr>
              <a:defRPr sz="506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99EF06-66F1-C31F-66F3-9A0EE6C45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873" y="4589464"/>
            <a:ext cx="8872538" cy="1500187"/>
          </a:xfrm>
        </p:spPr>
        <p:txBody>
          <a:bodyPr/>
          <a:lstStyle>
            <a:lvl1pPr marL="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1pPr>
            <a:lvl2pPr marL="385785" indent="0">
              <a:buNone/>
              <a:defRPr sz="1688">
                <a:solidFill>
                  <a:schemeClr val="tx1">
                    <a:tint val="82000"/>
                  </a:schemeClr>
                </a:solidFill>
              </a:defRPr>
            </a:lvl2pPr>
            <a:lvl3pPr marL="771571" indent="0">
              <a:buNone/>
              <a:defRPr sz="1519">
                <a:solidFill>
                  <a:schemeClr val="tx1">
                    <a:tint val="82000"/>
                  </a:schemeClr>
                </a:solidFill>
              </a:defRPr>
            </a:lvl3pPr>
            <a:lvl4pPr marL="1157356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4pPr>
            <a:lvl5pPr marL="1543141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5pPr>
            <a:lvl6pPr marL="1928927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6pPr>
            <a:lvl7pPr marL="2314712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7pPr>
            <a:lvl8pPr marL="2700498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8pPr>
            <a:lvl9pPr marL="3086283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F04293-87FD-6F62-3B7C-98046CC7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D4DAF6-A88B-4D46-91F8-18E5BB6F5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847ED2-56C5-3F5E-36AF-07B61380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222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577678-06E3-0160-A5B0-EDAF90DC9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4720FA-82DE-C5DD-6550-594F8AD5B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7231" y="1825625"/>
            <a:ext cx="437197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96DAEA-514B-E288-2EA3-2063B4CA8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794" y="1825625"/>
            <a:ext cx="437197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6EF34B-F55C-EAC3-7C87-505DA2F47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F388DE-6182-9556-35E0-28928DF8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337C99-C3DA-453F-05F6-C415346A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0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B99E3-34B1-49C6-4425-FF883C7D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1" y="365126"/>
            <a:ext cx="887253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F70B84-9580-CF17-7575-B5BFCBCF2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571" y="1681163"/>
            <a:ext cx="4351883" cy="82391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CECC19-A6E1-EEC1-E568-A5C1D4533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571" y="2505075"/>
            <a:ext cx="435188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001665-ECC6-88E8-5D0A-951052544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07794" y="1681163"/>
            <a:ext cx="4373315" cy="82391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87F4D5-4E43-2C4F-C582-BE09DFD94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07794" y="2505075"/>
            <a:ext cx="4373315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4AECA2-9FAB-BAEA-C4E1-63443969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C42B3E-6300-510C-373D-57E410DCC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F65BF3-7DC5-14DB-1A18-5561D475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BE363-F8F0-AA78-E034-F510484E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61D2D3-BDAB-2727-363D-B5FEED800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1D4B18-8A25-A5D0-6B7D-3E6F3E97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1B0560-F520-C6D7-D141-6D1F853D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72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97657E-6678-5EEB-BC1B-99EA3510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85620C-DC59-E749-0DA7-6EA230E97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32D3BD-3649-B91C-E001-6909CC8E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5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A92CC-CD66-50AE-11D7-EFDC1D5C1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2" y="457200"/>
            <a:ext cx="3317825" cy="1600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497759-E73D-FF47-8841-82FB4B6CC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315" y="987426"/>
            <a:ext cx="5207794" cy="4873625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8A4784-7545-8A13-507F-956EEF5A1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572" y="2057400"/>
            <a:ext cx="3317825" cy="3811588"/>
          </a:xfrm>
        </p:spPr>
        <p:txBody>
          <a:bodyPr/>
          <a:lstStyle>
            <a:lvl1pPr marL="0" indent="0">
              <a:buNone/>
              <a:defRPr sz="1350"/>
            </a:lvl1pPr>
            <a:lvl2pPr marL="385785" indent="0">
              <a:buNone/>
              <a:defRPr sz="1181"/>
            </a:lvl2pPr>
            <a:lvl3pPr marL="771571" indent="0">
              <a:buNone/>
              <a:defRPr sz="1013"/>
            </a:lvl3pPr>
            <a:lvl4pPr marL="1157356" indent="0">
              <a:buNone/>
              <a:defRPr sz="844"/>
            </a:lvl4pPr>
            <a:lvl5pPr marL="1543141" indent="0">
              <a:buNone/>
              <a:defRPr sz="844"/>
            </a:lvl5pPr>
            <a:lvl6pPr marL="1928927" indent="0">
              <a:buNone/>
              <a:defRPr sz="844"/>
            </a:lvl6pPr>
            <a:lvl7pPr marL="2314712" indent="0">
              <a:buNone/>
              <a:defRPr sz="844"/>
            </a:lvl7pPr>
            <a:lvl8pPr marL="2700498" indent="0">
              <a:buNone/>
              <a:defRPr sz="844"/>
            </a:lvl8pPr>
            <a:lvl9pPr marL="3086283" indent="0">
              <a:buNone/>
              <a:defRPr sz="8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8179D-42A8-161A-C100-96889A134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A4AE98-6933-18F8-888D-D6CBC31B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D502A6-97A7-A677-8472-C1EB0FE67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69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90617-0614-E8D9-DA4E-5640DBB6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2" y="457200"/>
            <a:ext cx="3317825" cy="1600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5CAE42-B507-BA1C-0345-7CFC56E79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3315" y="987426"/>
            <a:ext cx="5207794" cy="4873625"/>
          </a:xfrm>
        </p:spPr>
        <p:txBody>
          <a:bodyPr/>
          <a:lstStyle>
            <a:lvl1pPr marL="0" indent="0">
              <a:buNone/>
              <a:defRPr sz="2700"/>
            </a:lvl1pPr>
            <a:lvl2pPr marL="385785" indent="0">
              <a:buNone/>
              <a:defRPr sz="2363"/>
            </a:lvl2pPr>
            <a:lvl3pPr marL="771571" indent="0">
              <a:buNone/>
              <a:defRPr sz="2025"/>
            </a:lvl3pPr>
            <a:lvl4pPr marL="1157356" indent="0">
              <a:buNone/>
              <a:defRPr sz="1688"/>
            </a:lvl4pPr>
            <a:lvl5pPr marL="1543141" indent="0">
              <a:buNone/>
              <a:defRPr sz="1688"/>
            </a:lvl5pPr>
            <a:lvl6pPr marL="1928927" indent="0">
              <a:buNone/>
              <a:defRPr sz="1688"/>
            </a:lvl6pPr>
            <a:lvl7pPr marL="2314712" indent="0">
              <a:buNone/>
              <a:defRPr sz="1688"/>
            </a:lvl7pPr>
            <a:lvl8pPr marL="2700498" indent="0">
              <a:buNone/>
              <a:defRPr sz="1688"/>
            </a:lvl8pPr>
            <a:lvl9pPr marL="3086283" indent="0">
              <a:buNone/>
              <a:defRPr sz="168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4A7419-0302-3799-562C-7B61E1838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572" y="2057400"/>
            <a:ext cx="3317825" cy="3811588"/>
          </a:xfrm>
        </p:spPr>
        <p:txBody>
          <a:bodyPr/>
          <a:lstStyle>
            <a:lvl1pPr marL="0" indent="0">
              <a:buNone/>
              <a:defRPr sz="1350"/>
            </a:lvl1pPr>
            <a:lvl2pPr marL="385785" indent="0">
              <a:buNone/>
              <a:defRPr sz="1181"/>
            </a:lvl2pPr>
            <a:lvl3pPr marL="771571" indent="0">
              <a:buNone/>
              <a:defRPr sz="1013"/>
            </a:lvl3pPr>
            <a:lvl4pPr marL="1157356" indent="0">
              <a:buNone/>
              <a:defRPr sz="844"/>
            </a:lvl4pPr>
            <a:lvl5pPr marL="1543141" indent="0">
              <a:buNone/>
              <a:defRPr sz="844"/>
            </a:lvl5pPr>
            <a:lvl6pPr marL="1928927" indent="0">
              <a:buNone/>
              <a:defRPr sz="844"/>
            </a:lvl6pPr>
            <a:lvl7pPr marL="2314712" indent="0">
              <a:buNone/>
              <a:defRPr sz="844"/>
            </a:lvl7pPr>
            <a:lvl8pPr marL="2700498" indent="0">
              <a:buNone/>
              <a:defRPr sz="844"/>
            </a:lvl8pPr>
            <a:lvl9pPr marL="3086283" indent="0">
              <a:buNone/>
              <a:defRPr sz="8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7125F3-4F00-D6F3-6378-CC55A2610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26A379-1DCA-77E9-C0BF-545EA0CEC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3D2FB0-B185-3CC9-445F-F768846E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757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E1994-0ED0-1538-5094-ED73991A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6BCC33-A3F0-AFBA-4C3E-4FB927AE2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E7AEE-C211-D116-E831-D45B3B4ED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28769-A0E4-16D2-B758-7CEE8F081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41404D-D4EF-AD31-E80C-30C983AF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1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5865B0-0851-AB56-4489-6C7AABAD3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61635" y="365125"/>
            <a:ext cx="2218134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D408DB-808A-895F-2FB1-3DD578E23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7231" y="365125"/>
            <a:ext cx="6525816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3BB9CD-31AA-159B-37C9-769FF920D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0596B9-172A-1E10-A11D-3B47798E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6FEC76-02B8-C9B5-4C99-C5CF5D5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93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5EC7D-FD3E-61D7-DAE5-247E84D30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F75F85-70BC-9EC9-483A-0F3B0FE03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D087F1-2BBB-104D-0900-7EE9FD9F1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883F50-4760-F5FA-AD49-056E6427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6C9BB-A62E-A102-2166-CA976E6B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12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01DDB-852C-87CD-D094-9B5DEE1DE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365126"/>
            <a:ext cx="8872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2FFBC3-5560-4468-2E02-FBCE07DD6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231" y="1825625"/>
            <a:ext cx="88725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A5A3C9-8DB1-9F00-40A2-C566A8784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7231" y="6356351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F07B0A-44E7-4DE2-88CE-F48666D192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5F738F-93A6-B104-862F-6DE6DEF02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7569" y="6356351"/>
            <a:ext cx="34718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294AFD-E2D1-2A85-B563-D8E40BB1F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65194" y="6356351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011EBB-E0D8-4DB3-B7C6-86D5DB17D4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00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1571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93" indent="-192893" algn="l" defTabSz="771571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78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463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249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6034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819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605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390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9176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85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7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356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14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927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712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498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283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99D1E-8CD5-BD7B-29ED-5F74B1C89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997733"/>
            <a:ext cx="7715250" cy="23876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3366"/>
                </a:solidFill>
                <a:latin typeface="Arial" panose="020B0604020202020204" pitchFamily="34" charset="0"/>
              </a:rPr>
              <a:t>Утомление и переутомление: признаки, профилактика и методы восстановления</a:t>
            </a:r>
          </a:p>
        </p:txBody>
      </p:sp>
    </p:spTree>
    <p:extLst>
      <p:ext uri="{BB962C8B-B14F-4D97-AF65-F5344CB8AC3E}">
        <p14:creationId xmlns:p14="http://schemas.microsoft.com/office/powerpoint/2010/main" val="135611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A52A9-118D-53C1-0F6E-43B7366C4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881139"/>
            <a:ext cx="8872538" cy="1325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3366"/>
                </a:solidFill>
                <a:latin typeface="Arial" panose="020B0604020202020204" pitchFamily="34" charset="0"/>
              </a:rPr>
              <a:t>Актуальность, объект и предмет исследования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CE80BE-0A9F-9089-C6B5-E22402EEF3AC}"/>
              </a:ext>
            </a:extLst>
          </p:cNvPr>
          <p:cNvSpPr txBox="1"/>
          <p:nvPr/>
        </p:nvSpPr>
        <p:spPr>
          <a:xfrm>
            <a:off x="707231" y="2206702"/>
            <a:ext cx="8944149" cy="41549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006699"/>
                </a:solidFill>
                <a:latin typeface="Arial" panose="020B0604020202020204" pitchFamily="34" charset="0"/>
              </a:rPr>
              <a:t>Актуальность исследования: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Недостаточная осведомленность о признаках утомления и переутомления может привести к серьезным последствиям для здоровья и работоспособности.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Объект исследования: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Состояние утомления и переутомления у людей в условиях современного общества.</a:t>
            </a:r>
          </a:p>
          <a:p>
            <a:endParaRPr lang="ru-RU" sz="2200" dirty="0"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Предмет исследования: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Признаки, причины и последствия утомления, а также методы его профилактики и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6287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63FB2-593A-7346-9843-EF46E0079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84" y="591207"/>
            <a:ext cx="8872538" cy="1325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3366"/>
                </a:solidFill>
                <a:latin typeface="Arial" panose="020B0604020202020204" pitchFamily="34" charset="0"/>
              </a:rPr>
              <a:t>Цель и задачи исследования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5C9AD-803A-FF2A-ABC0-F1B3689D3B79}"/>
              </a:ext>
            </a:extLst>
          </p:cNvPr>
          <p:cNvSpPr txBox="1"/>
          <p:nvPr/>
        </p:nvSpPr>
        <p:spPr>
          <a:xfrm>
            <a:off x="751584" y="1827559"/>
            <a:ext cx="9245484" cy="48320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006699"/>
                </a:solidFill>
                <a:latin typeface="Arial" panose="020B0604020202020204" pitchFamily="34" charset="0"/>
              </a:rPr>
              <a:t>Цель исследования: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Разработка комплексного подхода к изучению и управлению утомлением и переутомлением для повышения уровня осведомленности и улучшения качества жизни.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Задачами исследования являются: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Провести анализ и систематизацию признаков утомления.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Изучить научные исследования и рекомендации специалистов.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Разработать практические рекомендации для профилактики утомления.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Исследовать влияние утомления на работоспособность и здоровье.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Изучить факторы, способствующие утомлению, и предложить методы их минимизации.</a:t>
            </a:r>
          </a:p>
        </p:txBody>
      </p:sp>
    </p:spTree>
    <p:extLst>
      <p:ext uri="{BB962C8B-B14F-4D97-AF65-F5344CB8AC3E}">
        <p14:creationId xmlns:p14="http://schemas.microsoft.com/office/powerpoint/2010/main" val="226425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971B9-A03F-2C0F-08FB-7008DDA84E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0215" y="682935"/>
            <a:ext cx="8874125" cy="13255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Arial" panose="020B0604020202020204" pitchFamily="34" charset="0"/>
              </a:rPr>
              <a:t>ГЛАВА 1. ФИЗИОЛОГИЧЕСКИЕ ПРИЗНАКИ УТОМЛЕНИЯ ОРГАНИЗМА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28B9E8-5158-5EAD-6A0F-DA86A2CDDA11}"/>
              </a:ext>
            </a:extLst>
          </p:cNvPr>
          <p:cNvSpPr txBox="1"/>
          <p:nvPr/>
        </p:nvSpPr>
        <p:spPr>
          <a:xfrm>
            <a:off x="540215" y="2020081"/>
            <a:ext cx="9624122" cy="41549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006699"/>
                </a:solidFill>
                <a:latin typeface="Arial" panose="020B0604020202020204" pitchFamily="34" charset="0"/>
              </a:rPr>
              <a:t>1.1. Физиологические и когнитивные признаки утомления: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Снижение энергии и повышенное потоотделение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Общая слабость в повседневной деятельности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Забывчивость и трудности концентрации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Замедление реакции и ухудшение памяти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1.2. Эмоциональные аспекты утомления и профилактика: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Раздражительность, снижение мотивации и апатия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Переутомление вызывает хроническую усталость и депрессию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Регулярные перерывы в работе и техники релаксации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Физическая активность, сбалансированное питание и качественный сон</a:t>
            </a:r>
          </a:p>
        </p:txBody>
      </p:sp>
    </p:spTree>
    <p:extLst>
      <p:ext uri="{BB962C8B-B14F-4D97-AF65-F5344CB8AC3E}">
        <p14:creationId xmlns:p14="http://schemas.microsoft.com/office/powerpoint/2010/main" val="89356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F8309-2E96-F2FC-225C-58E8F15C9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883657"/>
            <a:ext cx="8872538" cy="13255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Arial" panose="020B0604020202020204" pitchFamily="34" charset="0"/>
              </a:rPr>
              <a:t>ГЛАВА 2. ПСИХОЛОГИЧЕСКИЕ АСПЕКТЫ УТОМЛЕНИЯ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8F160-DEAA-4590-8314-13EA7818AE36}"/>
              </a:ext>
            </a:extLst>
          </p:cNvPr>
          <p:cNvSpPr txBox="1"/>
          <p:nvPr/>
        </p:nvSpPr>
        <p:spPr>
          <a:xfrm>
            <a:off x="707231" y="2209220"/>
            <a:ext cx="9936608" cy="364715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100" b="1" dirty="0">
                <a:solidFill>
                  <a:srgbClr val="006699"/>
                </a:solidFill>
                <a:latin typeface="Arial" panose="020B0604020202020204" pitchFamily="34" charset="0"/>
              </a:rPr>
              <a:t>2.1. Психологическая усталость и ее проявления: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Состояние длительного морального истощения, потеря интереса к жизни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Постоянный стресс подрывает эмоциональное состояние человека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Снижение общей продуктивности и способности принимать решения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Тревожность, апатия и снижение мотивации</a:t>
            </a:r>
          </a:p>
          <a:p>
            <a:endParaRPr lang="ru-RU" sz="21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2.2. Методы борьбы и профилактика: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Релаксация и забота о себе восстанавливают эмоциональный баланс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Проработка навыков стойкости к стрессу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Психологическая саморегуляция и позитивное мышление</a:t>
            </a:r>
          </a:p>
          <a:p>
            <a:r>
              <a:rPr lang="ru-RU" sz="2100" dirty="0">
                <a:latin typeface="Arial" panose="020B0604020202020204" pitchFamily="34" charset="0"/>
              </a:rPr>
              <a:t>• Внешняя поддержка и коммуникация при эмоциональных проблемах</a:t>
            </a:r>
          </a:p>
        </p:txBody>
      </p:sp>
    </p:spTree>
    <p:extLst>
      <p:ext uri="{BB962C8B-B14F-4D97-AF65-F5344CB8AC3E}">
        <p14:creationId xmlns:p14="http://schemas.microsoft.com/office/powerpoint/2010/main" val="335650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2D56D-A38C-8943-64D7-22801FBE8C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5000" y="972867"/>
            <a:ext cx="8874125" cy="13255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Arial" panose="020B0604020202020204" pitchFamily="34" charset="0"/>
              </a:rPr>
              <a:t>ГЛАВА 3. ВЛИЯНИЕ УТОМЛЕНИЯ НА РАБОТОСПОСОБНОСТЬ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B14F7-45A0-4F69-AE04-63838DDEB64F}"/>
              </a:ext>
            </a:extLst>
          </p:cNvPr>
          <p:cNvSpPr txBox="1"/>
          <p:nvPr/>
        </p:nvSpPr>
        <p:spPr>
          <a:xfrm>
            <a:off x="635000" y="2298430"/>
            <a:ext cx="9328615" cy="39097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006699"/>
                </a:solidFill>
                <a:latin typeface="Arial" panose="020B0604020202020204" pitchFamily="34" charset="0"/>
              </a:rPr>
              <a:t>3.1. Воздействие утомления на работоспособность: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Временное снижение работоспособности при физической/умственной нагрузке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Влияние на центральную нервную систему, когнитивные функции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Ухудшение качества выполнения задач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3.2. Рекомендации по восстановлению работоспособности: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Активный отдых и правильное распределение нагрузки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Физическая активность средней интенсивности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Регулярные перерывы в работе и прогулки на свежем воздухе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Техники управления стрессом и релаксации</a:t>
            </a:r>
          </a:p>
        </p:txBody>
      </p:sp>
    </p:spTree>
    <p:extLst>
      <p:ext uri="{BB962C8B-B14F-4D97-AF65-F5344CB8AC3E}">
        <p14:creationId xmlns:p14="http://schemas.microsoft.com/office/powerpoint/2010/main" val="1379174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352BD-1DBC-B481-C196-1D205F9E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905960"/>
            <a:ext cx="8872538" cy="13255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Arial" panose="020B0604020202020204" pitchFamily="34" charset="0"/>
              </a:rPr>
              <a:t>ГЛАВА 4. ПРОФИЛАКТИКА ПЕРЕУТОМЛЕНИЯ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19A031-143C-63CC-8F73-ED994E23E9E3}"/>
              </a:ext>
            </a:extLst>
          </p:cNvPr>
          <p:cNvSpPr txBox="1"/>
          <p:nvPr/>
        </p:nvSpPr>
        <p:spPr>
          <a:xfrm>
            <a:off x="707231" y="2231523"/>
            <a:ext cx="10922000" cy="34778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4.1. Причины переутомления: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Недостаток полноценного отдыха и постоянные стрессы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Отсутствие регулярных перерывов в работе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Игнорирование сигналов организма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4.2. Методы профилактики переутомления: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Регулярный отдых и соблюдение режима труда и отдыха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Физическая активность и здоровое питание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Стресс-менеджмент (медитация, дыхательные практики)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Социальная поддержка на работе и дома</a:t>
            </a:r>
          </a:p>
        </p:txBody>
      </p:sp>
    </p:spTree>
    <p:extLst>
      <p:ext uri="{BB962C8B-B14F-4D97-AF65-F5344CB8AC3E}">
        <p14:creationId xmlns:p14="http://schemas.microsoft.com/office/powerpoint/2010/main" val="637233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51457-5E55-1AD9-8E55-3F820B718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512" y="747324"/>
            <a:ext cx="8872538" cy="13255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Arial" panose="020B0604020202020204" pitchFamily="34" charset="0"/>
              </a:rPr>
              <a:t>ГЛАВА 5-6. РЕКОМЕНДАЦИИ И ТЕХНИКИ ВОССТАНОВЛЕНИЯ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D117F-FD4F-79AF-924E-FFDB72FBDF45}"/>
              </a:ext>
            </a:extLst>
          </p:cNvPr>
          <p:cNvSpPr txBox="1"/>
          <p:nvPr/>
        </p:nvSpPr>
        <p:spPr>
          <a:xfrm>
            <a:off x="746512" y="2223429"/>
            <a:ext cx="9401098" cy="38164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006699"/>
                </a:solidFill>
                <a:latin typeface="Arial" panose="020B0604020202020204" pitchFamily="34" charset="0"/>
              </a:rPr>
              <a:t>Рекомендации специалистов: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Регулярный отдых и качественный сон (7-8 часов)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Правильное питание (витамины группы B, магний, железо)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Методы релаксации: медитация и дыхательные практики</a:t>
            </a:r>
          </a:p>
          <a:p>
            <a:endParaRPr lang="ru-RU" sz="2200" b="1" dirty="0">
              <a:solidFill>
                <a:srgbClr val="006699"/>
              </a:solidFill>
              <a:latin typeface="Arial" panose="020B0604020202020204" pitchFamily="34" charset="0"/>
            </a:endParaRPr>
          </a:p>
          <a:p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Техники релаксации и восстановления: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Глубокое дыхание — медленное дыхание через нос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Прогрессивное мышечное расслабление — поочередное напряжение и расслабление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Локальная релаксация — работа с «болевыми точками»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Создание спокойной атмосферы для практики релаксации</a:t>
            </a:r>
          </a:p>
        </p:txBody>
      </p:sp>
    </p:spTree>
    <p:extLst>
      <p:ext uri="{BB962C8B-B14F-4D97-AF65-F5344CB8AC3E}">
        <p14:creationId xmlns:p14="http://schemas.microsoft.com/office/powerpoint/2010/main" val="75536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62B85-3FE6-97A9-6F6A-8B7EECF39E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7122" y="426455"/>
            <a:ext cx="8874125" cy="1325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3366"/>
                </a:solidFill>
                <a:latin typeface="Arial" panose="020B0604020202020204" pitchFamily="34" charset="0"/>
              </a:rPr>
              <a:t>Заключение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A339C7-A04E-738A-30DC-449E15449829}"/>
              </a:ext>
            </a:extLst>
          </p:cNvPr>
          <p:cNvSpPr txBox="1"/>
          <p:nvPr/>
        </p:nvSpPr>
        <p:spPr>
          <a:xfrm>
            <a:off x="607122" y="1752018"/>
            <a:ext cx="9445702" cy="433097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400" b="1" dirty="0">
                <a:solidFill>
                  <a:srgbClr val="006699"/>
                </a:solidFill>
                <a:latin typeface="Arial" panose="020B0604020202020204" pitchFamily="34" charset="0"/>
              </a:rPr>
              <a:t>Основные результаты исследования:</a:t>
            </a:r>
          </a:p>
          <a:p>
            <a:endParaRPr lang="ru-RU" sz="2100" dirty="0">
              <a:latin typeface="Arial" panose="020B0604020202020204" pitchFamily="34" charset="0"/>
            </a:endParaRPr>
          </a:p>
          <a:p>
            <a:r>
              <a:rPr lang="ru-RU" sz="2200" dirty="0">
                <a:latin typeface="Arial" panose="020B0604020202020204" pitchFamily="34" charset="0"/>
              </a:rPr>
              <a:t>• Проведена систематизация физиологических и психологических признаков утомления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Выявлена взаимосвязь утомления с работоспособностью и качеством жизни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Систематизированы факторы, способствующие утомлению и методы их минимизации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Разработаны практические рекомендации по управлению утомлением</a:t>
            </a:r>
          </a:p>
          <a:p>
            <a:r>
              <a:rPr lang="ru-RU" sz="2200" dirty="0">
                <a:latin typeface="Arial" panose="020B0604020202020204" pitchFamily="34" charset="0"/>
              </a:rPr>
              <a:t>• Создан комплексный подход к повышению осведомленности о проблеме</a:t>
            </a:r>
          </a:p>
        </p:txBody>
      </p:sp>
    </p:spTree>
    <p:extLst>
      <p:ext uri="{BB962C8B-B14F-4D97-AF65-F5344CB8AC3E}">
        <p14:creationId xmlns:p14="http://schemas.microsoft.com/office/powerpoint/2010/main" val="12830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125367-3B63-B6DC-0F89-13B6A2AF31D2}"/>
              </a:ext>
            </a:extLst>
          </p:cNvPr>
          <p:cNvSpPr txBox="1"/>
          <p:nvPr/>
        </p:nvSpPr>
        <p:spPr>
          <a:xfrm>
            <a:off x="1968500" y="2660186"/>
            <a:ext cx="6350000" cy="144655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6699"/>
                </a:solidFill>
                <a:latin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70270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569</Words>
  <Application>Microsoft Office PowerPoint</Application>
  <PresentationFormat>Слайд 35 мм</PresentationFormat>
  <Paragraphs>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Тема Office</vt:lpstr>
      <vt:lpstr>Утомление и переутомление: признаки, профилактика и методы восстановления</vt:lpstr>
      <vt:lpstr>Актуальность, объект и предмет исследования</vt:lpstr>
      <vt:lpstr>Цель и задачи исследования</vt:lpstr>
      <vt:lpstr>ГЛАВА 1. ФИЗИОЛОГИЧЕСКИЕ ПРИЗНАКИ УТОМЛЕНИЯ ОРГАНИЗМА</vt:lpstr>
      <vt:lpstr>ГЛАВА 2. ПСИХОЛОГИЧЕСКИЕ АСПЕКТЫ УТОМЛЕНИЯ</vt:lpstr>
      <vt:lpstr>ГЛАВА 3. ВЛИЯНИЕ УТОМЛЕНИЯ НА РАБОТОСПОСОБНОСТЬ</vt:lpstr>
      <vt:lpstr>ГЛАВА 4. ПРОФИЛАКТИКА ПЕРЕУТОМЛЕНИЯ</vt:lpstr>
      <vt:lpstr>ГЛАВА 5-6. РЕКОМЕНДАЦИИ И ТЕХНИКИ ВОССТАНОВЛЕНИЯ</vt:lpstr>
      <vt:lpstr>Заключение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Николай Безруков</dc:creator>
  <cp:lastModifiedBy>Николай Безруков</cp:lastModifiedBy>
  <cp:revision>3</cp:revision>
  <dcterms:created xsi:type="dcterms:W3CDTF">2025-04-07T00:19:52Z</dcterms:created>
  <dcterms:modified xsi:type="dcterms:W3CDTF">2025-04-07T00:40:13Z</dcterms:modified>
</cp:coreProperties>
</file>