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33190" y="612393"/>
            <a:ext cx="5325618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8772" y="1584960"/>
            <a:ext cx="11514455" cy="3616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0004" y="954404"/>
            <a:ext cx="8575040" cy="1380490"/>
          </a:xfrm>
          <a:prstGeom prst="rect"/>
        </p:spPr>
        <p:txBody>
          <a:bodyPr wrap="square" lIns="0" tIns="8699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dirty="0" sz="3950" spc="20" b="1">
                <a:solidFill>
                  <a:srgbClr val="FFFFFF"/>
                </a:solidFill>
                <a:latin typeface="Times New Roman"/>
                <a:cs typeface="Times New Roman"/>
              </a:rPr>
              <a:t>Презентация</a:t>
            </a:r>
            <a:r>
              <a:rPr dirty="0" sz="3950" spc="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950" spc="-10" b="1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dirty="0" sz="3950" spc="5" b="1">
                <a:solidFill>
                  <a:srgbClr val="FFFFFF"/>
                </a:solidFill>
                <a:latin typeface="Times New Roman"/>
                <a:cs typeface="Times New Roman"/>
              </a:rPr>
              <a:t> тему:</a:t>
            </a:r>
            <a:endParaRPr sz="3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</a:pPr>
            <a:r>
              <a:rPr dirty="0" sz="3950" spc="10" b="1">
                <a:solidFill>
                  <a:srgbClr val="FFFFFF"/>
                </a:solidFill>
                <a:latin typeface="Times New Roman"/>
                <a:cs typeface="Times New Roman"/>
              </a:rPr>
              <a:t>«Болезни,</a:t>
            </a:r>
            <a:r>
              <a:rPr dirty="0" sz="3950" spc="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950" spc="15" b="1">
                <a:solidFill>
                  <a:srgbClr val="FFFFFF"/>
                </a:solidFill>
                <a:latin typeface="Times New Roman"/>
                <a:cs typeface="Times New Roman"/>
              </a:rPr>
              <a:t>пороки и </a:t>
            </a:r>
            <a:r>
              <a:rPr dirty="0" sz="3950" spc="10" b="1">
                <a:solidFill>
                  <a:srgbClr val="FFFFFF"/>
                </a:solidFill>
                <a:latin typeface="Times New Roman"/>
                <a:cs typeface="Times New Roman"/>
              </a:rPr>
              <a:t>недостатки</a:t>
            </a:r>
            <a:r>
              <a:rPr dirty="0" sz="3950" spc="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950" spc="20" b="1">
                <a:solidFill>
                  <a:srgbClr val="FFFFFF"/>
                </a:solidFill>
                <a:latin typeface="Times New Roman"/>
                <a:cs typeface="Times New Roman"/>
              </a:rPr>
              <a:t>вин».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 rot="10860000">
            <a:off x="7185366" y="2006203"/>
            <a:ext cx="362386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30"/>
              </a:lnSpc>
            </a:pPr>
            <a:r>
              <a:rPr dirty="0" sz="1800" spc="-5">
                <a:latin typeface="Calibri"/>
                <a:cs typeface="Calibri"/>
              </a:rPr>
              <a:t>Вы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372" y="5474017"/>
            <a:ext cx="6631305" cy="8483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235"/>
              </a:lnSpc>
              <a:spcBef>
                <a:spcPts val="105"/>
              </a:spcBef>
            </a:pP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Выполнила: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3235"/>
              </a:lnSpc>
            </a:pP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Яржиновская</a:t>
            </a:r>
            <a:r>
              <a:rPr dirty="0" sz="2700" spc="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Вероника</a:t>
            </a:r>
            <a:r>
              <a:rPr dirty="0" sz="27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20" b="1">
                <a:solidFill>
                  <a:srgbClr val="FFFFFF"/>
                </a:solidFill>
                <a:latin typeface="Calibri"/>
                <a:cs typeface="Calibri"/>
              </a:rPr>
              <a:t>студентка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2-вино-23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667827"/>
            <a:ext cx="102469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6565" algn="l"/>
                <a:tab pos="5626735" algn="l"/>
                <a:tab pos="6073775" algn="l"/>
                <a:tab pos="7675880" algn="l"/>
                <a:tab pos="8526145" algn="l"/>
              </a:tabLst>
            </a:pPr>
            <a:r>
              <a:rPr dirty="0" sz="2400" spc="-10">
                <a:latin typeface="Times New Roman"/>
                <a:cs typeface="Times New Roman"/>
              </a:rPr>
              <a:t>жи</a:t>
            </a:r>
            <a:r>
              <a:rPr dirty="0" sz="2400" spc="25">
                <a:latin typeface="Times New Roman"/>
                <a:cs typeface="Times New Roman"/>
              </a:rPr>
              <a:t>з</a:t>
            </a:r>
            <a:r>
              <a:rPr dirty="0" sz="2400" spc="-10">
                <a:latin typeface="Times New Roman"/>
                <a:cs typeface="Times New Roman"/>
              </a:rPr>
              <a:t>н</a:t>
            </a:r>
            <a:r>
              <a:rPr dirty="0" sz="2400" spc="-15">
                <a:latin typeface="Times New Roman"/>
                <a:cs typeface="Times New Roman"/>
              </a:rPr>
              <a:t>е</a:t>
            </a:r>
            <a:r>
              <a:rPr dirty="0" sz="2400" spc="-20">
                <a:latin typeface="Times New Roman"/>
                <a:cs typeface="Times New Roman"/>
              </a:rPr>
              <a:t>д</a:t>
            </a:r>
            <a:r>
              <a:rPr dirty="0" sz="2400" spc="-15">
                <a:latin typeface="Times New Roman"/>
                <a:cs typeface="Times New Roman"/>
              </a:rPr>
              <a:t>е</a:t>
            </a:r>
            <a:r>
              <a:rPr dirty="0" sz="2400" spc="15">
                <a:latin typeface="Times New Roman"/>
                <a:cs typeface="Times New Roman"/>
              </a:rPr>
              <a:t>я</a:t>
            </a:r>
            <a:r>
              <a:rPr dirty="0" sz="2400">
                <a:latin typeface="Times New Roman"/>
                <a:cs typeface="Times New Roman"/>
              </a:rPr>
              <a:t>т</a:t>
            </a:r>
            <a:r>
              <a:rPr dirty="0" sz="2400" spc="-15">
                <a:latin typeface="Times New Roman"/>
                <a:cs typeface="Times New Roman"/>
              </a:rPr>
              <a:t>е</a:t>
            </a:r>
            <a:r>
              <a:rPr dirty="0" sz="2400" spc="-5">
                <a:latin typeface="Times New Roman"/>
                <a:cs typeface="Times New Roman"/>
              </a:rPr>
              <a:t>л</a:t>
            </a:r>
            <a:r>
              <a:rPr dirty="0" sz="2400" spc="30">
                <a:latin typeface="Times New Roman"/>
                <a:cs typeface="Times New Roman"/>
              </a:rPr>
              <a:t>ь</a:t>
            </a:r>
            <a:r>
              <a:rPr dirty="0" sz="2400" spc="-10">
                <a:latin typeface="Times New Roman"/>
                <a:cs typeface="Times New Roman"/>
              </a:rPr>
              <a:t>н</a:t>
            </a:r>
            <a:r>
              <a:rPr dirty="0" sz="2400" spc="70">
                <a:latin typeface="Times New Roman"/>
                <a:cs typeface="Times New Roman"/>
              </a:rPr>
              <a:t>о</a:t>
            </a:r>
            <a:r>
              <a:rPr dirty="0" sz="2400" spc="-15">
                <a:latin typeface="Times New Roman"/>
                <a:cs typeface="Times New Roman"/>
              </a:rPr>
              <a:t>с</a:t>
            </a:r>
            <a:r>
              <a:rPr dirty="0" sz="2400">
                <a:latin typeface="Times New Roman"/>
                <a:cs typeface="Times New Roman"/>
              </a:rPr>
              <a:t>т</a:t>
            </a:r>
            <a:r>
              <a:rPr dirty="0" sz="2400" spc="30">
                <a:latin typeface="Times New Roman"/>
                <a:cs typeface="Times New Roman"/>
              </a:rPr>
              <a:t>ь</a:t>
            </a:r>
            <a:r>
              <a:rPr dirty="0" sz="2400">
                <a:latin typeface="Times New Roman"/>
                <a:cs typeface="Times New Roman"/>
              </a:rPr>
              <a:t>ю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20">
                <a:latin typeface="Times New Roman"/>
                <a:cs typeface="Times New Roman"/>
              </a:rPr>
              <a:t>м</a:t>
            </a:r>
            <a:r>
              <a:rPr dirty="0" sz="2400" spc="60">
                <a:latin typeface="Times New Roman"/>
                <a:cs typeface="Times New Roman"/>
              </a:rPr>
              <a:t>и</a:t>
            </a:r>
            <a:r>
              <a:rPr dirty="0" sz="2400" spc="-45">
                <a:latin typeface="Times New Roman"/>
                <a:cs typeface="Times New Roman"/>
              </a:rPr>
              <a:t>к</a:t>
            </a:r>
            <a:r>
              <a:rPr dirty="0" sz="2400">
                <a:latin typeface="Times New Roman"/>
                <a:cs typeface="Times New Roman"/>
              </a:rPr>
              <a:t>роорг</a:t>
            </a:r>
            <a:r>
              <a:rPr dirty="0" sz="2400" spc="-20">
                <a:latin typeface="Times New Roman"/>
                <a:cs typeface="Times New Roman"/>
              </a:rPr>
              <a:t>а</a:t>
            </a:r>
            <a:r>
              <a:rPr dirty="0" sz="2400" spc="60">
                <a:latin typeface="Times New Roman"/>
                <a:cs typeface="Times New Roman"/>
              </a:rPr>
              <a:t>н</a:t>
            </a:r>
            <a:r>
              <a:rPr dirty="0" sz="2400" spc="-10">
                <a:latin typeface="Times New Roman"/>
                <a:cs typeface="Times New Roman"/>
              </a:rPr>
              <a:t>и</a:t>
            </a:r>
            <a:r>
              <a:rPr dirty="0" sz="2400" spc="-50">
                <a:latin typeface="Times New Roman"/>
                <a:cs typeface="Times New Roman"/>
              </a:rPr>
              <a:t>з</a:t>
            </a:r>
            <a:r>
              <a:rPr dirty="0" sz="2400" spc="-20">
                <a:latin typeface="Times New Roman"/>
                <a:cs typeface="Times New Roman"/>
              </a:rPr>
              <a:t>м</a:t>
            </a:r>
            <a:r>
              <a:rPr dirty="0" sz="2400">
                <a:latin typeface="Times New Roman"/>
                <a:cs typeface="Times New Roman"/>
              </a:rPr>
              <a:t>о</a:t>
            </a:r>
            <a:r>
              <a:rPr dirty="0" sz="2400" spc="5">
                <a:latin typeface="Times New Roman"/>
                <a:cs typeface="Times New Roman"/>
              </a:rPr>
              <a:t>в</a:t>
            </a:r>
            <a:r>
              <a:rPr dirty="0" sz="2400">
                <a:latin typeface="Times New Roman"/>
                <a:cs typeface="Times New Roman"/>
              </a:rPr>
              <a:t>.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В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р</a:t>
            </a:r>
            <a:r>
              <a:rPr dirty="0" sz="2400" spc="55">
                <a:latin typeface="Times New Roman"/>
                <a:cs typeface="Times New Roman"/>
              </a:rPr>
              <a:t>е</a:t>
            </a:r>
            <a:r>
              <a:rPr dirty="0" sz="2400" spc="-50">
                <a:latin typeface="Times New Roman"/>
                <a:cs typeface="Times New Roman"/>
              </a:rPr>
              <a:t>з</a:t>
            </a:r>
            <a:r>
              <a:rPr dirty="0" sz="2400" spc="-155">
                <a:latin typeface="Times New Roman"/>
                <a:cs typeface="Times New Roman"/>
              </a:rPr>
              <a:t>у</a:t>
            </a:r>
            <a:r>
              <a:rPr dirty="0" sz="2400" spc="-5">
                <a:latin typeface="Times New Roman"/>
                <a:cs typeface="Times New Roman"/>
              </a:rPr>
              <a:t>л</a:t>
            </a:r>
            <a:r>
              <a:rPr dirty="0" sz="2400" spc="-45">
                <a:latin typeface="Times New Roman"/>
                <a:cs typeface="Times New Roman"/>
              </a:rPr>
              <a:t>ь</a:t>
            </a:r>
            <a:r>
              <a:rPr dirty="0" sz="2400">
                <a:latin typeface="Times New Roman"/>
                <a:cs typeface="Times New Roman"/>
              </a:rPr>
              <a:t>т</a:t>
            </a:r>
            <a:r>
              <a:rPr dirty="0" sz="2400" spc="-95">
                <a:latin typeface="Times New Roman"/>
                <a:cs typeface="Times New Roman"/>
              </a:rPr>
              <a:t>а</a:t>
            </a:r>
            <a:r>
              <a:rPr dirty="0" sz="2400">
                <a:latin typeface="Times New Roman"/>
                <a:cs typeface="Times New Roman"/>
              </a:rPr>
              <a:t>те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Times New Roman"/>
                <a:cs typeface="Times New Roman"/>
              </a:rPr>
              <a:t>ви</a:t>
            </a:r>
            <a:r>
              <a:rPr dirty="0" sz="2400" spc="60">
                <a:latin typeface="Times New Roman"/>
                <a:cs typeface="Times New Roman"/>
              </a:rPr>
              <a:t>н</a:t>
            </a:r>
            <a:r>
              <a:rPr dirty="0" sz="2400">
                <a:latin typeface="Times New Roman"/>
                <a:cs typeface="Times New Roman"/>
              </a:rPr>
              <a:t>а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Times New Roman"/>
                <a:cs typeface="Times New Roman"/>
              </a:rPr>
              <a:t>п</a:t>
            </a:r>
            <a:r>
              <a:rPr dirty="0" sz="2400">
                <a:latin typeface="Times New Roman"/>
                <a:cs typeface="Times New Roman"/>
              </a:rPr>
              <a:t>рио</a:t>
            </a:r>
            <a:r>
              <a:rPr dirty="0" sz="2400" spc="45">
                <a:latin typeface="Times New Roman"/>
                <a:cs typeface="Times New Roman"/>
              </a:rPr>
              <a:t>б</a:t>
            </a:r>
            <a:r>
              <a:rPr dirty="0" sz="2400">
                <a:latin typeface="Times New Roman"/>
                <a:cs typeface="Times New Roman"/>
              </a:rPr>
              <a:t>р</a:t>
            </a:r>
            <a:r>
              <a:rPr dirty="0" sz="2400" spc="-15">
                <a:latin typeface="Times New Roman"/>
                <a:cs typeface="Times New Roman"/>
              </a:rPr>
              <a:t>е</a:t>
            </a:r>
            <a:r>
              <a:rPr dirty="0" sz="2400">
                <a:latin typeface="Times New Roman"/>
                <a:cs typeface="Times New Roman"/>
              </a:rPr>
              <a:t>т</a:t>
            </a:r>
            <a:r>
              <a:rPr dirty="0" sz="2400" spc="-15">
                <a:latin typeface="Times New Roman"/>
                <a:cs typeface="Times New Roman"/>
              </a:rPr>
              <a:t>а</a:t>
            </a:r>
            <a:r>
              <a:rPr dirty="0" sz="2400">
                <a:latin typeface="Times New Roman"/>
                <a:cs typeface="Times New Roman"/>
              </a:rPr>
              <a:t>ют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775" y="1286192"/>
            <a:ext cx="11129010" cy="773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1318895" algn="l"/>
                <a:tab pos="1727835" algn="l"/>
                <a:tab pos="2396490" algn="l"/>
                <a:tab pos="4370070" algn="l"/>
                <a:tab pos="6001385" algn="l"/>
                <a:tab pos="7264400" algn="l"/>
                <a:tab pos="8204200" algn="l"/>
                <a:tab pos="9515475" algn="l"/>
              </a:tabLst>
            </a:pPr>
            <a:r>
              <a:rPr dirty="0" sz="2400" spc="-5">
                <a:latin typeface="Times New Roman"/>
                <a:cs typeface="Times New Roman"/>
              </a:rPr>
              <a:t>Болезни	</a:t>
            </a:r>
            <a:r>
              <a:rPr dirty="0" sz="2400">
                <a:latin typeface="Times New Roman"/>
                <a:cs typeface="Times New Roman"/>
              </a:rPr>
              <a:t>–	</a:t>
            </a:r>
            <a:r>
              <a:rPr dirty="0" sz="2400" spc="-20">
                <a:latin typeface="Times New Roman"/>
                <a:cs typeface="Times New Roman"/>
              </a:rPr>
              <a:t>это	</a:t>
            </a:r>
            <a:r>
              <a:rPr dirty="0" sz="2400" spc="-10">
                <a:latin typeface="Times New Roman"/>
                <a:cs typeface="Times New Roman"/>
              </a:rPr>
              <a:t>необратимые	</a:t>
            </a:r>
            <a:r>
              <a:rPr dirty="0" sz="2400">
                <a:latin typeface="Times New Roman"/>
                <a:cs typeface="Times New Roman"/>
              </a:rPr>
              <a:t>изменения	</a:t>
            </a:r>
            <a:r>
              <a:rPr dirty="0" sz="2400" spc="-10">
                <a:latin typeface="Times New Roman"/>
                <a:cs typeface="Times New Roman"/>
              </a:rPr>
              <a:t>свойств	</a:t>
            </a:r>
            <a:r>
              <a:rPr dirty="0" sz="2400" spc="5">
                <a:latin typeface="Times New Roman"/>
                <a:cs typeface="Times New Roman"/>
              </a:rPr>
              <a:t>вина,	</a:t>
            </a:r>
            <a:r>
              <a:rPr dirty="0" sz="2400" spc="-25">
                <a:latin typeface="Times New Roman"/>
                <a:cs typeface="Times New Roman"/>
              </a:rPr>
              <a:t>которые	</a:t>
            </a:r>
            <a:r>
              <a:rPr dirty="0" sz="2400" spc="-5">
                <a:latin typeface="Times New Roman"/>
                <a:cs typeface="Times New Roman"/>
              </a:rPr>
              <a:t>вызываются</a:t>
            </a:r>
            <a:endParaRPr sz="2400">
              <a:latin typeface="Times New Roman"/>
              <a:cs typeface="Times New Roman"/>
            </a:endParaRPr>
          </a:p>
          <a:p>
            <a:pPr algn="r" marR="6985">
              <a:lnSpc>
                <a:spcPct val="100000"/>
              </a:lnSpc>
              <a:spcBef>
                <a:spcPts val="125"/>
              </a:spcBef>
            </a:pPr>
            <a:r>
              <a:rPr dirty="0" sz="2400" spc="-5">
                <a:latin typeface="Times New Roman"/>
                <a:cs typeface="Times New Roman"/>
              </a:rPr>
              <a:t>неприятные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039556"/>
            <a:ext cx="12047220" cy="357759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8255">
              <a:lnSpc>
                <a:spcPts val="2860"/>
              </a:lnSpc>
              <a:spcBef>
                <a:spcPts val="215"/>
              </a:spcBef>
            </a:pPr>
            <a:r>
              <a:rPr dirty="0" sz="2400" spc="-5">
                <a:latin typeface="Times New Roman"/>
                <a:cs typeface="Times New Roman"/>
              </a:rPr>
              <a:t>запахи, привкусы, </a:t>
            </a:r>
            <a:r>
              <a:rPr dirty="0" sz="2400" spc="-15">
                <a:latin typeface="Times New Roman"/>
                <a:cs typeface="Times New Roman"/>
              </a:rPr>
              <a:t>теряют </a:t>
            </a:r>
            <a:r>
              <a:rPr dirty="0" sz="2400" spc="-5">
                <a:latin typeface="Times New Roman"/>
                <a:cs typeface="Times New Roman"/>
              </a:rPr>
              <a:t>прозрачность, </a:t>
            </a:r>
            <a:r>
              <a:rPr dirty="0" sz="2400" spc="-10">
                <a:latin typeface="Times New Roman"/>
                <a:cs typeface="Times New Roman"/>
              </a:rPr>
              <a:t>изменяют окраску </a:t>
            </a:r>
            <a:r>
              <a:rPr dirty="0" sz="2400">
                <a:latin typeface="Times New Roman"/>
                <a:cs typeface="Times New Roman"/>
              </a:rPr>
              <a:t>и становятся </a:t>
            </a:r>
            <a:r>
              <a:rPr dirty="0" sz="2400" spc="-15">
                <a:latin typeface="Times New Roman"/>
                <a:cs typeface="Times New Roman"/>
              </a:rPr>
              <a:t>непригодными </a:t>
            </a:r>
            <a:r>
              <a:rPr dirty="0" sz="2400">
                <a:latin typeface="Times New Roman"/>
                <a:cs typeface="Times New Roman"/>
              </a:rPr>
              <a:t>к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употреблению.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 indent="915035">
              <a:lnSpc>
                <a:spcPct val="100400"/>
              </a:lnSpc>
              <a:spcBef>
                <a:spcPts val="915"/>
              </a:spcBef>
            </a:pPr>
            <a:r>
              <a:rPr dirty="0" sz="2400">
                <a:latin typeface="Times New Roman"/>
                <a:cs typeface="Times New Roman"/>
              </a:rPr>
              <a:t>Пороки - </a:t>
            </a:r>
            <a:r>
              <a:rPr dirty="0" sz="2400" spc="-5">
                <a:latin typeface="Times New Roman"/>
                <a:cs typeface="Times New Roman"/>
              </a:rPr>
              <a:t>связаны </a:t>
            </a:r>
            <a:r>
              <a:rPr dirty="0" sz="2400">
                <a:latin typeface="Times New Roman"/>
                <a:cs typeface="Times New Roman"/>
              </a:rPr>
              <a:t>с изменением состава </a:t>
            </a:r>
            <a:r>
              <a:rPr dirty="0" sz="2400" spc="10">
                <a:latin typeface="Times New Roman"/>
                <a:cs typeface="Times New Roman"/>
              </a:rPr>
              <a:t>вин, </a:t>
            </a:r>
            <a:r>
              <a:rPr dirty="0" sz="2400" spc="-25">
                <a:latin typeface="Times New Roman"/>
                <a:cs typeface="Times New Roman"/>
              </a:rPr>
              <a:t>которые </a:t>
            </a:r>
            <a:r>
              <a:rPr dirty="0" sz="2400" spc="-15">
                <a:latin typeface="Times New Roman"/>
                <a:cs typeface="Times New Roman"/>
              </a:rPr>
              <a:t>приводят </a:t>
            </a:r>
            <a:r>
              <a:rPr dirty="0" sz="2400">
                <a:latin typeface="Times New Roman"/>
                <a:cs typeface="Times New Roman"/>
              </a:rPr>
              <a:t>к </a:t>
            </a:r>
            <a:r>
              <a:rPr dirty="0" sz="2400" spc="-30">
                <a:latin typeface="Times New Roman"/>
                <a:cs typeface="Times New Roman"/>
              </a:rPr>
              <a:t>ухудшению </a:t>
            </a:r>
            <a:r>
              <a:rPr dirty="0" sz="2400" spc="-15">
                <a:latin typeface="Times New Roman"/>
                <a:cs typeface="Times New Roman"/>
              </a:rPr>
              <a:t>их 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качества,</a:t>
            </a:r>
            <a:r>
              <a:rPr dirty="0" sz="2400" spc="57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но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эти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изменения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не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связаны</a:t>
            </a:r>
            <a:r>
              <a:rPr dirty="0" sz="2400">
                <a:latin typeface="Times New Roman"/>
                <a:cs typeface="Times New Roman"/>
              </a:rPr>
              <a:t> с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жизнедеятельностью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микроорганизмов,</a:t>
            </a:r>
            <a:r>
              <a:rPr dirty="0" sz="2400">
                <a:latin typeface="Times New Roman"/>
                <a:cs typeface="Times New Roman"/>
              </a:rPr>
              <a:t> а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объясняются </a:t>
            </a:r>
            <a:r>
              <a:rPr dirty="0" sz="2400">
                <a:latin typeface="Times New Roman"/>
                <a:cs typeface="Times New Roman"/>
              </a:rPr>
              <a:t>биохимическими и </a:t>
            </a:r>
            <a:r>
              <a:rPr dirty="0" sz="2400" spc="-5">
                <a:latin typeface="Times New Roman"/>
                <a:cs typeface="Times New Roman"/>
              </a:rPr>
              <a:t>физико–химическими </a:t>
            </a:r>
            <a:r>
              <a:rPr dirty="0" sz="2400" spc="10">
                <a:latin typeface="Times New Roman"/>
                <a:cs typeface="Times New Roman"/>
              </a:rPr>
              <a:t>процессами, </a:t>
            </a:r>
            <a:r>
              <a:rPr dirty="0" sz="2400" spc="-25">
                <a:latin typeface="Times New Roman"/>
                <a:cs typeface="Times New Roman"/>
              </a:rPr>
              <a:t>проходящими</a:t>
            </a:r>
            <a:r>
              <a:rPr dirty="0" sz="2400" spc="5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5">
                <a:latin typeface="Times New Roman"/>
                <a:cs typeface="Times New Roman"/>
              </a:rPr>
              <a:t>винах </a:t>
            </a:r>
            <a:r>
              <a:rPr dirty="0" sz="2400" spc="10">
                <a:latin typeface="Times New Roman"/>
                <a:cs typeface="Times New Roman"/>
              </a:rPr>
              <a:t> за </a:t>
            </a:r>
            <a:r>
              <a:rPr dirty="0" sz="2400" spc="-15">
                <a:latin typeface="Times New Roman"/>
                <a:cs typeface="Times New Roman"/>
              </a:rPr>
              <a:t>счет </a:t>
            </a:r>
            <a:r>
              <a:rPr dirty="0" sz="2400" spc="-5">
                <a:latin typeface="Times New Roman"/>
                <a:cs typeface="Times New Roman"/>
              </a:rPr>
              <a:t>нарушения </a:t>
            </a:r>
            <a:r>
              <a:rPr dirty="0" sz="2400" spc="-10">
                <a:latin typeface="Times New Roman"/>
                <a:cs typeface="Times New Roman"/>
              </a:rPr>
              <a:t>технологии </a:t>
            </a:r>
            <a:r>
              <a:rPr dirty="0" sz="2400" spc="-15">
                <a:latin typeface="Times New Roman"/>
                <a:cs typeface="Times New Roman"/>
              </a:rPr>
              <a:t>производства </a:t>
            </a:r>
            <a:r>
              <a:rPr dirty="0" sz="2400">
                <a:latin typeface="Times New Roman"/>
                <a:cs typeface="Times New Roman"/>
              </a:rPr>
              <a:t>этих </a:t>
            </a:r>
            <a:r>
              <a:rPr dirty="0" sz="2400" spc="10">
                <a:latin typeface="Times New Roman"/>
                <a:cs typeface="Times New Roman"/>
              </a:rPr>
              <a:t>вин, либо за </a:t>
            </a:r>
            <a:r>
              <a:rPr dirty="0" sz="2400" spc="-15">
                <a:latin typeface="Times New Roman"/>
                <a:cs typeface="Times New Roman"/>
              </a:rPr>
              <a:t>счет </a:t>
            </a:r>
            <a:r>
              <a:rPr dirty="0" sz="2400">
                <a:latin typeface="Times New Roman"/>
                <a:cs typeface="Times New Roman"/>
              </a:rPr>
              <a:t>случайно попавших в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10">
                <a:latin typeface="Times New Roman"/>
                <a:cs typeface="Times New Roman"/>
              </a:rPr>
              <a:t>вино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веществ.</a:t>
            </a:r>
            <a:endParaRPr sz="2400">
              <a:latin typeface="Times New Roman"/>
              <a:cs typeface="Times New Roman"/>
            </a:endParaRPr>
          </a:p>
          <a:p>
            <a:pPr algn="just" marL="927735">
              <a:lnSpc>
                <a:spcPct val="100000"/>
              </a:lnSpc>
              <a:spcBef>
                <a:spcPts val="950"/>
              </a:spcBef>
            </a:pPr>
            <a:r>
              <a:rPr dirty="0" sz="2400" spc="-5">
                <a:latin typeface="Times New Roman"/>
                <a:cs typeface="Times New Roman"/>
              </a:rPr>
              <a:t>Недостатки</a:t>
            </a:r>
            <a:r>
              <a:rPr dirty="0" sz="2400" spc="8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вин</a:t>
            </a:r>
            <a:r>
              <a:rPr dirty="0" sz="2400" spc="819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–</a:t>
            </a:r>
            <a:r>
              <a:rPr dirty="0" sz="2400" spc="79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отклонения</a:t>
            </a:r>
            <a:r>
              <a:rPr dirty="0" sz="2400" spc="7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от</a:t>
            </a:r>
            <a:r>
              <a:rPr dirty="0" sz="2400" spc="76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нормального</a:t>
            </a:r>
            <a:r>
              <a:rPr dirty="0" sz="2400" spc="83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качества</a:t>
            </a:r>
            <a:r>
              <a:rPr dirty="0" sz="2400" spc="79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вина,</a:t>
            </a:r>
            <a:r>
              <a:rPr dirty="0" sz="2400" spc="77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не</a:t>
            </a:r>
            <a:r>
              <a:rPr dirty="0" sz="2400" spc="8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зависящие</a:t>
            </a:r>
            <a:r>
              <a:rPr dirty="0" sz="2400" spc="7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от</a:t>
            </a:r>
            <a:endParaRPr sz="2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0"/>
              </a:spcBef>
            </a:pPr>
            <a:r>
              <a:rPr dirty="0" sz="2400" spc="-5">
                <a:latin typeface="Times New Roman"/>
                <a:cs typeface="Times New Roman"/>
              </a:rPr>
              <a:t>технологии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производства.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93209" y="82930"/>
            <a:ext cx="2975610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FFFFFF"/>
                </a:solidFill>
              </a:rPr>
              <a:t>Болезни</a:t>
            </a:r>
            <a:r>
              <a:rPr dirty="0" spc="-10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вин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925512"/>
            <a:ext cx="12048490" cy="5792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9525" indent="915035">
              <a:lnSpc>
                <a:spcPct val="99800"/>
              </a:lnSpc>
              <a:spcBef>
                <a:spcPts val="105"/>
              </a:spcBef>
            </a:pP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Заболевание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вин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приводит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значительному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снижению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их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качества,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ряде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случаев</a:t>
            </a:r>
            <a:r>
              <a:rPr dirty="0" sz="21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вино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становится совсем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не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пригодным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к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употреблению.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Кроме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этого больные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вина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способны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инфицировать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45">
                <a:solidFill>
                  <a:srgbClr val="FFFFFF"/>
                </a:solidFill>
                <a:latin typeface="Times New Roman"/>
                <a:cs typeface="Times New Roman"/>
              </a:rPr>
              <a:t>тару,</a:t>
            </a:r>
            <a:r>
              <a:rPr dirty="0" sz="21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оборудование,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 трубопроводы,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 что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способствует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дальнейшем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заболеваниям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больших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партий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продукции.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Поэтому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предупреждение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заболеваний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путем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правильной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организации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технологического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15">
                <a:solidFill>
                  <a:srgbClr val="FFFFFF"/>
                </a:solidFill>
                <a:latin typeface="Times New Roman"/>
                <a:cs typeface="Times New Roman"/>
              </a:rPr>
              <a:t>процесса</a:t>
            </a:r>
            <a:r>
              <a:rPr dirty="0" sz="21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хранения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вина</a:t>
            </a:r>
            <a:r>
              <a:rPr dirty="0" sz="21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играет</a:t>
            </a:r>
            <a:r>
              <a:rPr dirty="0" sz="21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важную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роль.</a:t>
            </a:r>
            <a:endParaRPr sz="2100">
              <a:latin typeface="Times New Roman"/>
              <a:cs typeface="Times New Roman"/>
            </a:endParaRPr>
          </a:p>
          <a:p>
            <a:pPr algn="just" marL="12700" marR="5080" indent="915035">
              <a:lnSpc>
                <a:spcPct val="100600"/>
              </a:lnSpc>
              <a:spcBef>
                <a:spcPts val="994"/>
              </a:spcBef>
            </a:pP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Болезни вин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вызываются чаще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всего бактериями,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реже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дрожжами.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Чаще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всего заболеваниям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подвергаются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слабоградусные,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низкоэкстрактивные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вина.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Восстановить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полностью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качество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вина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после </a:t>
            </a:r>
            <a:r>
              <a:rPr dirty="0" sz="21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лечения невозможно,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можно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лишь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предотвратить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дальнейшее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протекание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болезни.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Поэтому </a:t>
            </a:r>
            <a:r>
              <a:rPr dirty="0" sz="2100" spc="-25">
                <a:solidFill>
                  <a:srgbClr val="FFFFFF"/>
                </a:solidFill>
                <a:latin typeface="Times New Roman"/>
                <a:cs typeface="Times New Roman"/>
              </a:rPr>
              <a:t>необходимо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строго </a:t>
            </a:r>
            <a:r>
              <a:rPr dirty="0" sz="2100" spc="-25">
                <a:solidFill>
                  <a:srgbClr val="FFFFFF"/>
                </a:solidFill>
                <a:latin typeface="Times New Roman"/>
                <a:cs typeface="Times New Roman"/>
              </a:rPr>
              <a:t>соблюдать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поддерживать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общее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санитарное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состояние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производства,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осуществлять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постоянно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микробиологический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контроль</a:t>
            </a:r>
            <a:r>
              <a:rPr dirty="0" sz="21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состоянием</a:t>
            </a:r>
            <a:r>
              <a:rPr dirty="0" sz="21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виноматериала,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тары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и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оборудования.</a:t>
            </a:r>
            <a:endParaRPr sz="2100">
              <a:latin typeface="Times New Roman"/>
              <a:cs typeface="Times New Roman"/>
            </a:endParaRPr>
          </a:p>
          <a:p>
            <a:pPr algn="just" marL="927735">
              <a:lnSpc>
                <a:spcPct val="100000"/>
              </a:lnSpc>
              <a:spcBef>
                <a:spcPts val="1010"/>
              </a:spcBef>
            </a:pPr>
            <a:r>
              <a:rPr dirty="0" sz="2100" spc="20">
                <a:solidFill>
                  <a:srgbClr val="FFFFFF"/>
                </a:solidFill>
                <a:latin typeface="Times New Roman"/>
                <a:cs typeface="Times New Roman"/>
              </a:rPr>
              <a:t>Все</a:t>
            </a:r>
            <a:r>
              <a:rPr dirty="0" sz="21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болезни</a:t>
            </a:r>
            <a:r>
              <a:rPr dirty="0" sz="21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в зависимости</a:t>
            </a:r>
            <a:r>
              <a:rPr dirty="0" sz="2100" spc="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от</a:t>
            </a:r>
            <a:r>
              <a:rPr dirty="0" sz="21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свойств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микроорганизмов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делятся</a:t>
            </a:r>
            <a:r>
              <a:rPr dirty="0" sz="21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2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группы:</a:t>
            </a:r>
            <a:endParaRPr sz="2100">
              <a:latin typeface="Times New Roman"/>
              <a:cs typeface="Times New Roman"/>
            </a:endParaRPr>
          </a:p>
          <a:p>
            <a:pPr algn="just" marL="307975" indent="-295910">
              <a:lnSpc>
                <a:spcPct val="100000"/>
              </a:lnSpc>
              <a:spcBef>
                <a:spcPts val="1010"/>
              </a:spcBef>
              <a:buFont typeface="Wingdings"/>
              <a:buChar char=""/>
              <a:tabLst>
                <a:tab pos="308610" algn="l"/>
              </a:tabLst>
            </a:pP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Аэробные</a:t>
            </a:r>
            <a:r>
              <a:rPr dirty="0" sz="21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заболевания;</a:t>
            </a:r>
            <a:endParaRPr sz="2100">
              <a:latin typeface="Times New Roman"/>
              <a:cs typeface="Times New Roman"/>
            </a:endParaRPr>
          </a:p>
          <a:p>
            <a:pPr algn="just" marL="307975" indent="-295910">
              <a:lnSpc>
                <a:spcPct val="100000"/>
              </a:lnSpc>
              <a:spcBef>
                <a:spcPts val="1010"/>
              </a:spcBef>
              <a:buFont typeface="Wingdings"/>
              <a:buChar char=""/>
              <a:tabLst>
                <a:tab pos="308610" algn="l"/>
              </a:tabLst>
            </a:pP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Анаэробные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заболевания.</a:t>
            </a:r>
            <a:endParaRPr sz="2100">
              <a:latin typeface="Times New Roman"/>
              <a:cs typeface="Times New Roman"/>
            </a:endParaRPr>
          </a:p>
          <a:p>
            <a:pPr algn="just" marL="12700" marR="10160" indent="915035">
              <a:lnSpc>
                <a:spcPct val="99800"/>
              </a:lnSpc>
              <a:spcBef>
                <a:spcPts val="1015"/>
              </a:spcBef>
            </a:pP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Аэробные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вызываются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микроорганизмами,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для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жизнедеятельности</a:t>
            </a:r>
            <a:r>
              <a:rPr dirty="0" sz="2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которых</a:t>
            </a:r>
            <a:r>
              <a:rPr dirty="0" sz="2100" spc="4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30">
                <a:solidFill>
                  <a:srgbClr val="FFFFFF"/>
                </a:solidFill>
                <a:latin typeface="Times New Roman"/>
                <a:cs typeface="Times New Roman"/>
              </a:rPr>
              <a:t>необходим </a:t>
            </a:r>
            <a:r>
              <a:rPr dirty="0" sz="21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кислород.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Анаэробные вызываются микроорганизмами,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для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жизнедеятельности </a:t>
            </a:r>
            <a:r>
              <a:rPr dirty="0" sz="2100" spc="-20">
                <a:solidFill>
                  <a:srgbClr val="FFFFFF"/>
                </a:solidFill>
                <a:latin typeface="Times New Roman"/>
                <a:cs typeface="Times New Roman"/>
              </a:rPr>
              <a:t>которых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кислород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Times New Roman"/>
                <a:cs typeface="Times New Roman"/>
              </a:rPr>
              <a:t>не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5">
                <a:solidFill>
                  <a:srgbClr val="FFFFFF"/>
                </a:solidFill>
                <a:latin typeface="Times New Roman"/>
                <a:cs typeface="Times New Roman"/>
              </a:rPr>
              <a:t>нужен.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81220" y="6730"/>
            <a:ext cx="284289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FFFFFF"/>
                </a:solidFill>
              </a:rPr>
              <a:t>Пороки</a:t>
            </a:r>
            <a:r>
              <a:rPr dirty="0" spc="-10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вин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958849"/>
            <a:ext cx="12048490" cy="505650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2700" marR="5080" indent="915035">
              <a:lnSpc>
                <a:spcPct val="101699"/>
              </a:lnSpc>
              <a:spcBef>
                <a:spcPts val="55"/>
              </a:spcBef>
            </a:pP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К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порокам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вин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относятся </a:t>
            </a:r>
            <a:r>
              <a:rPr dirty="0" sz="2400" spc="-30">
                <a:solidFill>
                  <a:srgbClr val="FFFFFF"/>
                </a:solidFill>
                <a:latin typeface="Times New Roman"/>
                <a:cs typeface="Times New Roman"/>
              </a:rPr>
              <a:t>всякого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рола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помутнения,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различные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запахи,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привкусы,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то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есть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любые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отклонения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от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нормального качества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вина,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не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связанные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с жизнедеятельностью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микроорганизмов.</a:t>
            </a:r>
            <a:endParaRPr sz="2400">
              <a:latin typeface="Times New Roman"/>
              <a:cs typeface="Times New Roman"/>
            </a:endParaRPr>
          </a:p>
          <a:p>
            <a:pPr algn="just" marL="12700" marR="8255" indent="915035">
              <a:lnSpc>
                <a:spcPct val="100400"/>
              </a:lnSpc>
              <a:spcBef>
                <a:spcPts val="1015"/>
              </a:spcBef>
            </a:pP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Помутнения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делятся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Times New Roman"/>
                <a:cs typeface="Times New Roman"/>
              </a:rPr>
              <a:t>несколько</a:t>
            </a:r>
            <a:r>
              <a:rPr dirty="0" sz="2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групп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в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зависимости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от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природы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их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происхождения.</a:t>
            </a:r>
            <a:r>
              <a:rPr dirty="0" sz="2400" spc="5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Различают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биологические,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биохимические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и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физико</a:t>
            </a:r>
            <a:r>
              <a:rPr dirty="0" sz="2400" spc="5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химические 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помутнения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 indent="915035">
              <a:lnSpc>
                <a:spcPct val="100400"/>
              </a:lnSpc>
              <a:spcBef>
                <a:spcPts val="940"/>
              </a:spcBef>
            </a:pP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Биологические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помутнения.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Эти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помутнения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связаны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с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жизнедеятельностью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микроорганизмов.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К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биологическим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помутнениям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относятся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дрожжевые</a:t>
            </a:r>
            <a:r>
              <a:rPr dirty="0" sz="2400" spc="5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помутнения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натуральных вин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после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розлива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их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бутылки.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При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розливе 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вино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обогащается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кислородом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2400" spc="-5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содержащиеся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в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вине</a:t>
            </a:r>
            <a:r>
              <a:rPr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дрожжевые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клетки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даже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при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незначительном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содержании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сахара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начинают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размножаться.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dirty="0" sz="2400" spc="-30">
                <a:solidFill>
                  <a:srgbClr val="FFFFFF"/>
                </a:solidFill>
                <a:latin typeface="Times New Roman"/>
                <a:cs typeface="Times New Roman"/>
              </a:rPr>
              <a:t>результате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накопления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биомассы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дрожжей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прозрачность 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вина </a:t>
            </a:r>
            <a:r>
              <a:rPr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меняется.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После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использования всего сахара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дрожжевые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клетки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отмирают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выпадают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осадок,</a:t>
            </a:r>
            <a:r>
              <a:rPr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вино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опять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становится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прозрачным.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1516" y="124713"/>
            <a:ext cx="673671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5"/>
              <a:t>Биохимические</a:t>
            </a:r>
            <a:r>
              <a:rPr dirty="0" spc="-40"/>
              <a:t> </a:t>
            </a:r>
            <a:r>
              <a:rPr dirty="0" spc="-15"/>
              <a:t>помутнения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980122"/>
            <a:ext cx="12047220" cy="509079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just" marL="12700" marR="5080" indent="915035">
              <a:lnSpc>
                <a:spcPct val="102600"/>
              </a:lnSpc>
              <a:spcBef>
                <a:spcPts val="225"/>
              </a:spcBef>
            </a:pPr>
            <a:r>
              <a:rPr dirty="0" sz="2400" spc="-5">
                <a:latin typeface="Times New Roman"/>
                <a:cs typeface="Times New Roman"/>
              </a:rPr>
              <a:t>Вызываются</a:t>
            </a:r>
            <a:r>
              <a:rPr dirty="0" sz="2400">
                <a:latin typeface="Times New Roman"/>
                <a:cs typeface="Times New Roman"/>
              </a:rPr>
              <a:t> 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основном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действием</a:t>
            </a:r>
            <a:r>
              <a:rPr dirty="0" sz="2400">
                <a:latin typeface="Times New Roman"/>
                <a:cs typeface="Times New Roman"/>
              </a:rPr>
              <a:t> окислительных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ферментов.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Окислению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подвергаются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-20">
                <a:latin typeface="Times New Roman"/>
                <a:cs typeface="Times New Roman"/>
              </a:rPr>
              <a:t>первую </a:t>
            </a:r>
            <a:r>
              <a:rPr dirty="0" sz="2400" spc="-15">
                <a:latin typeface="Times New Roman"/>
                <a:cs typeface="Times New Roman"/>
              </a:rPr>
              <a:t>очередь </a:t>
            </a:r>
            <a:r>
              <a:rPr dirty="0" sz="2400" spc="-5">
                <a:latin typeface="Times New Roman"/>
                <a:cs typeface="Times New Roman"/>
              </a:rPr>
              <a:t>фенольные соединения. </a:t>
            </a:r>
            <a:r>
              <a:rPr dirty="0" sz="2400" spc="-10">
                <a:latin typeface="Times New Roman"/>
                <a:cs typeface="Times New Roman"/>
              </a:rPr>
              <a:t>Обязательным </a:t>
            </a:r>
            <a:r>
              <a:rPr dirty="0" sz="2400">
                <a:latin typeface="Times New Roman"/>
                <a:cs typeface="Times New Roman"/>
              </a:rPr>
              <a:t>условием </a:t>
            </a:r>
            <a:r>
              <a:rPr dirty="0" sz="2400" spc="-5">
                <a:latin typeface="Times New Roman"/>
                <a:cs typeface="Times New Roman"/>
              </a:rPr>
              <a:t>является 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контакт </a:t>
            </a:r>
            <a:r>
              <a:rPr dirty="0" sz="2400" spc="-10">
                <a:latin typeface="Times New Roman"/>
                <a:cs typeface="Times New Roman"/>
              </a:rPr>
              <a:t>виноматериала </a:t>
            </a:r>
            <a:r>
              <a:rPr dirty="0" sz="2400">
                <a:latin typeface="Times New Roman"/>
                <a:cs typeface="Times New Roman"/>
              </a:rPr>
              <a:t>с </a:t>
            </a:r>
            <a:r>
              <a:rPr dirty="0" sz="2400" spc="-20">
                <a:latin typeface="Times New Roman"/>
                <a:cs typeface="Times New Roman"/>
              </a:rPr>
              <a:t>воздухом. </a:t>
            </a:r>
            <a:r>
              <a:rPr dirty="0" sz="2400" spc="-25">
                <a:latin typeface="Times New Roman"/>
                <a:cs typeface="Times New Roman"/>
              </a:rPr>
              <a:t>Этот </a:t>
            </a:r>
            <a:r>
              <a:rPr dirty="0" sz="2400" spc="-5">
                <a:latin typeface="Times New Roman"/>
                <a:cs typeface="Times New Roman"/>
              </a:rPr>
              <a:t>вид помутнений называется </a:t>
            </a:r>
            <a:r>
              <a:rPr dirty="0" sz="2400" spc="-10">
                <a:latin typeface="Times New Roman"/>
                <a:cs typeface="Times New Roman"/>
              </a:rPr>
              <a:t>оксидазный </a:t>
            </a:r>
            <a:r>
              <a:rPr dirty="0" sz="2400" spc="-5">
                <a:latin typeface="Times New Roman"/>
                <a:cs typeface="Times New Roman"/>
              </a:rPr>
              <a:t>касс, </a:t>
            </a:r>
            <a:r>
              <a:rPr dirty="0" sz="2400" spc="5">
                <a:latin typeface="Times New Roman"/>
                <a:cs typeface="Times New Roman"/>
              </a:rPr>
              <a:t>либо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побурение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или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покоричневение.</a:t>
            </a:r>
            <a:endParaRPr sz="2400">
              <a:latin typeface="Times New Roman"/>
              <a:cs typeface="Times New Roman"/>
            </a:endParaRPr>
          </a:p>
          <a:p>
            <a:pPr algn="just" marL="12700" marR="5715" indent="915035">
              <a:lnSpc>
                <a:spcPct val="100099"/>
              </a:lnSpc>
              <a:spcBef>
                <a:spcPts val="944"/>
              </a:spcBef>
            </a:pPr>
            <a:r>
              <a:rPr dirty="0" sz="2400">
                <a:latin typeface="Times New Roman"/>
                <a:cs typeface="Times New Roman"/>
              </a:rPr>
              <a:t>Признаки: </a:t>
            </a:r>
            <a:r>
              <a:rPr dirty="0" sz="2400" spc="-10">
                <a:latin typeface="Times New Roman"/>
                <a:cs typeface="Times New Roman"/>
              </a:rPr>
              <a:t>на </a:t>
            </a:r>
            <a:r>
              <a:rPr dirty="0" sz="2400">
                <a:latin typeface="Times New Roman"/>
                <a:cs typeface="Times New Roman"/>
              </a:rPr>
              <a:t>поверхности </a:t>
            </a:r>
            <a:r>
              <a:rPr dirty="0" sz="2400" spc="10">
                <a:latin typeface="Times New Roman"/>
                <a:cs typeface="Times New Roman"/>
              </a:rPr>
              <a:t>вина </a:t>
            </a:r>
            <a:r>
              <a:rPr dirty="0" sz="2400" spc="-10">
                <a:latin typeface="Times New Roman"/>
                <a:cs typeface="Times New Roman"/>
              </a:rPr>
              <a:t>появляется </a:t>
            </a:r>
            <a:r>
              <a:rPr dirty="0" sz="2400" spc="-5">
                <a:latin typeface="Times New Roman"/>
                <a:cs typeface="Times New Roman"/>
              </a:rPr>
              <a:t>пленка </a:t>
            </a:r>
            <a:r>
              <a:rPr dirty="0" sz="2400">
                <a:latin typeface="Times New Roman"/>
                <a:cs typeface="Times New Roman"/>
              </a:rPr>
              <a:t>с </a:t>
            </a:r>
            <a:r>
              <a:rPr dirty="0" sz="2400" spc="-5">
                <a:latin typeface="Times New Roman"/>
                <a:cs typeface="Times New Roman"/>
              </a:rPr>
              <a:t>характерным </a:t>
            </a:r>
            <a:r>
              <a:rPr dirty="0" sz="2400" spc="5">
                <a:latin typeface="Times New Roman"/>
                <a:cs typeface="Times New Roman"/>
              </a:rPr>
              <a:t>металлическим 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оттенком, </a:t>
            </a:r>
            <a:r>
              <a:rPr dirty="0" sz="2400" spc="-5">
                <a:latin typeface="Times New Roman"/>
                <a:cs typeface="Times New Roman"/>
              </a:rPr>
              <a:t>при </a:t>
            </a:r>
            <a:r>
              <a:rPr dirty="0" sz="2400" spc="-15">
                <a:latin typeface="Times New Roman"/>
                <a:cs typeface="Times New Roman"/>
              </a:rPr>
              <a:t>этом </a:t>
            </a:r>
            <a:r>
              <a:rPr dirty="0" sz="2400" spc="-5">
                <a:latin typeface="Times New Roman"/>
                <a:cs typeface="Times New Roman"/>
              </a:rPr>
              <a:t>изменяется </a:t>
            </a:r>
            <a:r>
              <a:rPr dirty="0" sz="2400" spc="-10">
                <a:latin typeface="Times New Roman"/>
                <a:cs typeface="Times New Roman"/>
              </a:rPr>
              <a:t>окраска </a:t>
            </a:r>
            <a:r>
              <a:rPr dirty="0" sz="2400">
                <a:latin typeface="Times New Roman"/>
                <a:cs typeface="Times New Roman"/>
              </a:rPr>
              <a:t>вина. </a:t>
            </a:r>
            <a:r>
              <a:rPr dirty="0" sz="2400" spc="-5">
                <a:latin typeface="Times New Roman"/>
                <a:cs typeface="Times New Roman"/>
              </a:rPr>
              <a:t>Белые </a:t>
            </a:r>
            <a:r>
              <a:rPr dirty="0" sz="2400" spc="10">
                <a:latin typeface="Times New Roman"/>
                <a:cs typeface="Times New Roman"/>
              </a:rPr>
              <a:t>вина </a:t>
            </a:r>
            <a:r>
              <a:rPr dirty="0" sz="2400">
                <a:latin typeface="Times New Roman"/>
                <a:cs typeface="Times New Roman"/>
              </a:rPr>
              <a:t>приобретают </a:t>
            </a:r>
            <a:r>
              <a:rPr dirty="0" sz="2400" spc="-25">
                <a:latin typeface="Times New Roman"/>
                <a:cs typeface="Times New Roman"/>
              </a:rPr>
              <a:t>буро </a:t>
            </a:r>
            <a:r>
              <a:rPr dirty="0" sz="2400">
                <a:latin typeface="Times New Roman"/>
                <a:cs typeface="Times New Roman"/>
              </a:rPr>
              <a:t>– </a:t>
            </a:r>
            <a:r>
              <a:rPr dirty="0" sz="2400" spc="-15">
                <a:latin typeface="Times New Roman"/>
                <a:cs typeface="Times New Roman"/>
              </a:rPr>
              <a:t>коричневый </a:t>
            </a:r>
            <a:r>
              <a:rPr dirty="0" sz="2400" spc="-10">
                <a:latin typeface="Times New Roman"/>
                <a:cs typeface="Times New Roman"/>
              </a:rPr>
              <a:t> оттенок, </a:t>
            </a:r>
            <a:r>
              <a:rPr dirty="0" sz="2400">
                <a:latin typeface="Times New Roman"/>
                <a:cs typeface="Times New Roman"/>
              </a:rPr>
              <a:t>красные – </a:t>
            </a:r>
            <a:r>
              <a:rPr dirty="0" sz="2400" spc="-10">
                <a:latin typeface="Times New Roman"/>
                <a:cs typeface="Times New Roman"/>
              </a:rPr>
              <a:t>красно-коричневый.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10">
                <a:latin typeface="Times New Roman"/>
                <a:cs typeface="Times New Roman"/>
              </a:rPr>
              <a:t>вине </a:t>
            </a:r>
            <a:r>
              <a:rPr dirty="0" sz="2400" spc="-25">
                <a:latin typeface="Times New Roman"/>
                <a:cs typeface="Times New Roman"/>
              </a:rPr>
              <a:t>может </a:t>
            </a:r>
            <a:r>
              <a:rPr dirty="0" sz="2400" spc="-5">
                <a:latin typeface="Times New Roman"/>
                <a:cs typeface="Times New Roman"/>
              </a:rPr>
              <a:t>выпасть </a:t>
            </a:r>
            <a:r>
              <a:rPr dirty="0" sz="2400" spc="5">
                <a:latin typeface="Times New Roman"/>
                <a:cs typeface="Times New Roman"/>
              </a:rPr>
              <a:t>осадок, </a:t>
            </a:r>
            <a:r>
              <a:rPr dirty="0" sz="2400" spc="-10">
                <a:latin typeface="Times New Roman"/>
                <a:cs typeface="Times New Roman"/>
              </a:rPr>
              <a:t>во </a:t>
            </a:r>
            <a:r>
              <a:rPr dirty="0" sz="2400">
                <a:latin typeface="Times New Roman"/>
                <a:cs typeface="Times New Roman"/>
              </a:rPr>
              <a:t>вкусе и </a:t>
            </a:r>
            <a:r>
              <a:rPr dirty="0" sz="2400" spc="-20">
                <a:latin typeface="Times New Roman"/>
                <a:cs typeface="Times New Roman"/>
              </a:rPr>
              <a:t>аромате 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появляются</a:t>
            </a:r>
            <a:r>
              <a:rPr dirty="0" sz="2400" spc="-5">
                <a:latin typeface="Times New Roman"/>
                <a:cs typeface="Times New Roman"/>
              </a:rPr>
              <a:t> тона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сухофруктов.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Продукты</a:t>
            </a:r>
            <a:r>
              <a:rPr dirty="0" sz="2400" spc="-5">
                <a:latin typeface="Times New Roman"/>
                <a:cs typeface="Times New Roman"/>
              </a:rPr>
              <a:t> окисления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полифенолов</a:t>
            </a:r>
            <a:r>
              <a:rPr dirty="0" sz="2400" spc="-10">
                <a:latin typeface="Times New Roman"/>
                <a:cs typeface="Times New Roman"/>
              </a:rPr>
              <a:t> имеют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коричневую 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окраску </a:t>
            </a:r>
            <a:r>
              <a:rPr dirty="0" sz="2400">
                <a:latin typeface="Times New Roman"/>
                <a:cs typeface="Times New Roman"/>
              </a:rPr>
              <a:t>и этим </a:t>
            </a:r>
            <a:r>
              <a:rPr dirty="0" sz="2400" spc="-10">
                <a:latin typeface="Times New Roman"/>
                <a:cs typeface="Times New Roman"/>
              </a:rPr>
              <a:t>объясняется </a:t>
            </a:r>
            <a:r>
              <a:rPr dirty="0" sz="2400">
                <a:latin typeface="Times New Roman"/>
                <a:cs typeface="Times New Roman"/>
              </a:rPr>
              <a:t>изменение </a:t>
            </a:r>
            <a:r>
              <a:rPr dirty="0" sz="2400" spc="-5">
                <a:latin typeface="Times New Roman"/>
                <a:cs typeface="Times New Roman"/>
              </a:rPr>
              <a:t>окраски </a:t>
            </a:r>
            <a:r>
              <a:rPr dirty="0" sz="2400">
                <a:latin typeface="Times New Roman"/>
                <a:cs typeface="Times New Roman"/>
              </a:rPr>
              <a:t>вина. </a:t>
            </a:r>
            <a:r>
              <a:rPr dirty="0" sz="2400" spc="5">
                <a:latin typeface="Times New Roman"/>
                <a:cs typeface="Times New Roman"/>
              </a:rPr>
              <a:t>Чаще </a:t>
            </a:r>
            <a:r>
              <a:rPr dirty="0" sz="2400" spc="-15">
                <a:latin typeface="Times New Roman"/>
                <a:cs typeface="Times New Roman"/>
              </a:rPr>
              <a:t>всего этот </a:t>
            </a:r>
            <a:r>
              <a:rPr dirty="0" sz="2400">
                <a:latin typeface="Times New Roman"/>
                <a:cs typeface="Times New Roman"/>
              </a:rPr>
              <a:t>порок </a:t>
            </a:r>
            <a:r>
              <a:rPr dirty="0" sz="2400" spc="-10">
                <a:latin typeface="Times New Roman"/>
                <a:cs typeface="Times New Roman"/>
              </a:rPr>
              <a:t>проявляется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молодых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винах,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приготовленных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из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винограда,</a:t>
            </a:r>
            <a:r>
              <a:rPr dirty="0" sz="2400" spc="3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пораженного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серой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гнилью.</a:t>
            </a:r>
            <a:endParaRPr sz="2400">
              <a:latin typeface="Times New Roman"/>
              <a:cs typeface="Times New Roman"/>
            </a:endParaRPr>
          </a:p>
          <a:p>
            <a:pPr algn="just" marL="12700" marR="5715" indent="915035">
              <a:lnSpc>
                <a:spcPct val="100400"/>
              </a:lnSpc>
              <a:spcBef>
                <a:spcPts val="1015"/>
              </a:spcBef>
            </a:pPr>
            <a:r>
              <a:rPr dirty="0" sz="2400">
                <a:latin typeface="Times New Roman"/>
                <a:cs typeface="Times New Roman"/>
              </a:rPr>
              <a:t>Предупреждение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проявления</a:t>
            </a:r>
            <a:r>
              <a:rPr dirty="0" sz="2400" spc="-10">
                <a:latin typeface="Times New Roman"/>
                <a:cs typeface="Times New Roman"/>
              </a:rPr>
              <a:t> порока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-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хранение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виноматериала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долитой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таре, 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предохранение</a:t>
            </a:r>
            <a:r>
              <a:rPr dirty="0" sz="2400" spc="-5">
                <a:latin typeface="Times New Roman"/>
                <a:cs typeface="Times New Roman"/>
              </a:rPr>
              <a:t> от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контакта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с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воздухом,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своевременная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доливка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и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постоянное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сульфитирование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10">
                <a:latin typeface="Times New Roman"/>
                <a:cs typeface="Times New Roman"/>
              </a:rPr>
              <a:t>вина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небольшими</a:t>
            </a:r>
            <a:r>
              <a:rPr dirty="0" sz="2400">
                <a:latin typeface="Times New Roman"/>
                <a:cs typeface="Times New Roman"/>
              </a:rPr>
              <a:t> дозами.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425" y="0"/>
            <a:ext cx="8185784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35"/>
              <a:t>Физико</a:t>
            </a:r>
            <a:r>
              <a:rPr dirty="0" spc="-40"/>
              <a:t> </a:t>
            </a:r>
            <a:r>
              <a:rPr dirty="0" spc="15"/>
              <a:t>–</a:t>
            </a:r>
            <a:r>
              <a:rPr dirty="0" spc="-25"/>
              <a:t> </a:t>
            </a:r>
            <a:r>
              <a:rPr dirty="0" spc="5"/>
              <a:t>химические</a:t>
            </a:r>
            <a:r>
              <a:rPr dirty="0" spc="-10"/>
              <a:t> </a:t>
            </a:r>
            <a:r>
              <a:rPr dirty="0" spc="-20"/>
              <a:t>помутнения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556"/>
            <a:ext cx="12045950" cy="5958205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marL="927735">
              <a:lnSpc>
                <a:spcPct val="100000"/>
              </a:lnSpc>
              <a:spcBef>
                <a:spcPts val="1270"/>
              </a:spcBef>
            </a:pPr>
            <a:r>
              <a:rPr dirty="0" sz="2400" spc="10">
                <a:latin typeface="Times New Roman"/>
                <a:cs typeface="Times New Roman"/>
              </a:rPr>
              <a:t>Делятся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на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2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группы:</a:t>
            </a:r>
            <a:endParaRPr sz="2400">
              <a:latin typeface="Times New Roman"/>
              <a:cs typeface="Times New Roman"/>
            </a:endParaRPr>
          </a:p>
          <a:p>
            <a:pPr marL="252729" indent="-240665">
              <a:lnSpc>
                <a:spcPct val="100000"/>
              </a:lnSpc>
              <a:spcBef>
                <a:spcPts val="117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dirty="0" sz="2400" spc="5">
                <a:latin typeface="Times New Roman"/>
                <a:cs typeface="Times New Roman"/>
              </a:rPr>
              <a:t>Кристаллические;</a:t>
            </a:r>
            <a:endParaRPr sz="2400">
              <a:latin typeface="Times New Roman"/>
              <a:cs typeface="Times New Roman"/>
            </a:endParaRPr>
          </a:p>
          <a:p>
            <a:pPr marL="252729" indent="-240665">
              <a:lnSpc>
                <a:spcPct val="100000"/>
              </a:lnSpc>
              <a:spcBef>
                <a:spcPts val="102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dirty="0" sz="2400" spc="-15">
                <a:latin typeface="Times New Roman"/>
                <a:cs typeface="Times New Roman"/>
              </a:rPr>
              <a:t>Коллоидные.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 indent="915035">
              <a:lnSpc>
                <a:spcPct val="99900"/>
              </a:lnSpc>
              <a:spcBef>
                <a:spcPts val="1030"/>
              </a:spcBef>
            </a:pPr>
            <a:r>
              <a:rPr dirty="0" sz="2400" spc="5">
                <a:latin typeface="Times New Roman"/>
                <a:cs typeface="Times New Roman"/>
              </a:rPr>
              <a:t>Кристаллические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помутнения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обуславливаются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выделением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кристаллов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кислого 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виннокислого </a:t>
            </a:r>
            <a:r>
              <a:rPr dirty="0" sz="2400">
                <a:latin typeface="Times New Roman"/>
                <a:cs typeface="Times New Roman"/>
              </a:rPr>
              <a:t>калия и </a:t>
            </a:r>
            <a:r>
              <a:rPr dirty="0" sz="2400" spc="-5">
                <a:latin typeface="Times New Roman"/>
                <a:cs typeface="Times New Roman"/>
              </a:rPr>
              <a:t>виннокислого кальция. </a:t>
            </a:r>
            <a:r>
              <a:rPr dirty="0" sz="2400" spc="-25">
                <a:latin typeface="Times New Roman"/>
                <a:cs typeface="Times New Roman"/>
              </a:rPr>
              <a:t>Также </a:t>
            </a:r>
            <a:r>
              <a:rPr dirty="0" sz="2400" spc="5">
                <a:latin typeface="Times New Roman"/>
                <a:cs typeface="Times New Roman"/>
              </a:rPr>
              <a:t>могут </a:t>
            </a:r>
            <a:r>
              <a:rPr dirty="0" sz="2400">
                <a:latin typeface="Times New Roman"/>
                <a:cs typeface="Times New Roman"/>
              </a:rPr>
              <a:t>выделяться в </a:t>
            </a:r>
            <a:r>
              <a:rPr dirty="0" sz="2400" spc="10">
                <a:latin typeface="Times New Roman"/>
                <a:cs typeface="Times New Roman"/>
              </a:rPr>
              <a:t>осадок </a:t>
            </a:r>
            <a:r>
              <a:rPr dirty="0" sz="2400" spc="-5">
                <a:latin typeface="Times New Roman"/>
                <a:cs typeface="Times New Roman"/>
              </a:rPr>
              <a:t>кальциевые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соли </a:t>
            </a:r>
            <a:r>
              <a:rPr dirty="0" sz="2400" spc="-10">
                <a:latin typeface="Times New Roman"/>
                <a:cs typeface="Times New Roman"/>
              </a:rPr>
              <a:t>других </a:t>
            </a:r>
            <a:r>
              <a:rPr dirty="0" sz="2400" spc="-15">
                <a:latin typeface="Times New Roman"/>
                <a:cs typeface="Times New Roman"/>
              </a:rPr>
              <a:t>кислот </a:t>
            </a:r>
            <a:r>
              <a:rPr dirty="0" sz="2400">
                <a:latin typeface="Times New Roman"/>
                <a:cs typeface="Times New Roman"/>
              </a:rPr>
              <a:t>– </a:t>
            </a:r>
            <a:r>
              <a:rPr dirty="0" sz="2400" spc="-10">
                <a:latin typeface="Times New Roman"/>
                <a:cs typeface="Times New Roman"/>
              </a:rPr>
              <a:t>щавелевой, </a:t>
            </a:r>
            <a:r>
              <a:rPr dirty="0" sz="2400" spc="-5">
                <a:latin typeface="Times New Roman"/>
                <a:cs typeface="Times New Roman"/>
              </a:rPr>
              <a:t>слизевой </a:t>
            </a:r>
            <a:r>
              <a:rPr dirty="0" sz="2400">
                <a:latin typeface="Times New Roman"/>
                <a:cs typeface="Times New Roman"/>
              </a:rPr>
              <a:t>и </a:t>
            </a:r>
            <a:r>
              <a:rPr dirty="0" sz="2400" spc="-5">
                <a:latin typeface="Times New Roman"/>
                <a:cs typeface="Times New Roman"/>
              </a:rPr>
              <a:t>др. </a:t>
            </a:r>
            <a:r>
              <a:rPr dirty="0" sz="2400">
                <a:latin typeface="Times New Roman"/>
                <a:cs typeface="Times New Roman"/>
              </a:rPr>
              <a:t>Для </a:t>
            </a:r>
            <a:r>
              <a:rPr dirty="0" sz="2400" spc="-5">
                <a:latin typeface="Times New Roman"/>
                <a:cs typeface="Times New Roman"/>
              </a:rPr>
              <a:t>предотвращения </a:t>
            </a:r>
            <a:r>
              <a:rPr dirty="0" sz="2400">
                <a:latin typeface="Times New Roman"/>
                <a:cs typeface="Times New Roman"/>
              </a:rPr>
              <a:t>этих </a:t>
            </a:r>
            <a:r>
              <a:rPr dirty="0" sz="2400" spc="-5">
                <a:latin typeface="Times New Roman"/>
                <a:cs typeface="Times New Roman"/>
              </a:rPr>
              <a:t>помутнений 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применяют </a:t>
            </a:r>
            <a:r>
              <a:rPr dirty="0" sz="2400" spc="-15">
                <a:latin typeface="Times New Roman"/>
                <a:cs typeface="Times New Roman"/>
              </a:rPr>
              <a:t>обработку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 spc="-40">
                <a:latin typeface="Times New Roman"/>
                <a:cs typeface="Times New Roman"/>
              </a:rPr>
              <a:t>холодом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или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метавинной</a:t>
            </a:r>
            <a:r>
              <a:rPr dirty="0" sz="2400" spc="-10">
                <a:latin typeface="Times New Roman"/>
                <a:cs typeface="Times New Roman"/>
              </a:rPr>
              <a:t> кислотой.</a:t>
            </a:r>
            <a:endParaRPr sz="2400">
              <a:latin typeface="Times New Roman"/>
              <a:cs typeface="Times New Roman"/>
            </a:endParaRPr>
          </a:p>
          <a:p>
            <a:pPr algn="just" marL="12700" marR="5715" indent="915035">
              <a:lnSpc>
                <a:spcPct val="100400"/>
              </a:lnSpc>
              <a:spcBef>
                <a:spcPts val="940"/>
              </a:spcBef>
            </a:pPr>
            <a:r>
              <a:rPr dirty="0" sz="2400" spc="-5">
                <a:latin typeface="Times New Roman"/>
                <a:cs typeface="Times New Roman"/>
              </a:rPr>
              <a:t>Обработку </a:t>
            </a:r>
            <a:r>
              <a:rPr dirty="0" sz="2400" spc="-40">
                <a:latin typeface="Times New Roman"/>
                <a:cs typeface="Times New Roman"/>
              </a:rPr>
              <a:t>холодом</a:t>
            </a:r>
            <a:r>
              <a:rPr dirty="0" sz="2400" spc="52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можно проводить </a:t>
            </a:r>
            <a:r>
              <a:rPr dirty="0" sz="2400" spc="-5">
                <a:latin typeface="Times New Roman"/>
                <a:cs typeface="Times New Roman"/>
              </a:rPr>
              <a:t>по следующим </a:t>
            </a:r>
            <a:r>
              <a:rPr dirty="0" sz="2400" spc="-20">
                <a:latin typeface="Times New Roman"/>
                <a:cs typeface="Times New Roman"/>
              </a:rPr>
              <a:t>схемам: </a:t>
            </a:r>
            <a:r>
              <a:rPr dirty="0" sz="2400" spc="10">
                <a:latin typeface="Times New Roman"/>
                <a:cs typeface="Times New Roman"/>
              </a:rPr>
              <a:t>быстрое </a:t>
            </a:r>
            <a:r>
              <a:rPr dirty="0" sz="2400" spc="-10">
                <a:latin typeface="Times New Roman"/>
                <a:cs typeface="Times New Roman"/>
              </a:rPr>
              <a:t>охлаждение 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до температуры </a:t>
            </a:r>
            <a:r>
              <a:rPr dirty="0" sz="2400" spc="5">
                <a:latin typeface="Times New Roman"/>
                <a:cs typeface="Times New Roman"/>
              </a:rPr>
              <a:t>минус </a:t>
            </a:r>
            <a:r>
              <a:rPr dirty="0" sz="2400">
                <a:latin typeface="Times New Roman"/>
                <a:cs typeface="Times New Roman"/>
              </a:rPr>
              <a:t>4 - </a:t>
            </a:r>
            <a:r>
              <a:rPr dirty="0" sz="2400" spc="-10">
                <a:latin typeface="Times New Roman"/>
                <a:cs typeface="Times New Roman"/>
              </a:rPr>
              <a:t>5°С, выдержка </a:t>
            </a:r>
            <a:r>
              <a:rPr dirty="0" sz="2400" spc="-5">
                <a:latin typeface="Times New Roman"/>
                <a:cs typeface="Times New Roman"/>
              </a:rPr>
              <a:t>при </a:t>
            </a:r>
            <a:r>
              <a:rPr dirty="0" sz="2400" spc="-15">
                <a:latin typeface="Times New Roman"/>
                <a:cs typeface="Times New Roman"/>
              </a:rPr>
              <a:t>этой </a:t>
            </a:r>
            <a:r>
              <a:rPr dirty="0" sz="2400" spc="-10">
                <a:latin typeface="Times New Roman"/>
                <a:cs typeface="Times New Roman"/>
              </a:rPr>
              <a:t>температуре </a:t>
            </a:r>
            <a:r>
              <a:rPr dirty="0" sz="2400">
                <a:latin typeface="Times New Roman"/>
                <a:cs typeface="Times New Roman"/>
              </a:rPr>
              <a:t>2 – 3 </a:t>
            </a:r>
            <a:r>
              <a:rPr dirty="0" sz="2400" spc="-20">
                <a:latin typeface="Times New Roman"/>
                <a:cs typeface="Times New Roman"/>
              </a:rPr>
              <a:t>суток </a:t>
            </a:r>
            <a:r>
              <a:rPr dirty="0" sz="2400">
                <a:latin typeface="Times New Roman"/>
                <a:cs typeface="Times New Roman"/>
              </a:rPr>
              <a:t>и </a:t>
            </a:r>
            <a:r>
              <a:rPr dirty="0" sz="2400" spc="-10">
                <a:latin typeface="Times New Roman"/>
                <a:cs typeface="Times New Roman"/>
              </a:rPr>
              <a:t>фильтрование </a:t>
            </a:r>
            <a:r>
              <a:rPr dirty="0" sz="2400" spc="-5">
                <a:latin typeface="Times New Roman"/>
                <a:cs typeface="Times New Roman"/>
              </a:rPr>
              <a:t> при </a:t>
            </a:r>
            <a:r>
              <a:rPr dirty="0" sz="2400" spc="-10">
                <a:latin typeface="Times New Roman"/>
                <a:cs typeface="Times New Roman"/>
              </a:rPr>
              <a:t>температуре охлаждения; </a:t>
            </a:r>
            <a:r>
              <a:rPr dirty="0" sz="2400" spc="-5">
                <a:latin typeface="Times New Roman"/>
                <a:cs typeface="Times New Roman"/>
              </a:rPr>
              <a:t>Обработка </a:t>
            </a:r>
            <a:r>
              <a:rPr dirty="0" sz="2400" spc="-35">
                <a:latin typeface="Times New Roman"/>
                <a:cs typeface="Times New Roman"/>
              </a:rPr>
              <a:t>холодом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-20">
                <a:latin typeface="Times New Roman"/>
                <a:cs typeface="Times New Roman"/>
              </a:rPr>
              <a:t>потоке </a:t>
            </a:r>
            <a:r>
              <a:rPr dirty="0" sz="2400">
                <a:latin typeface="Times New Roman"/>
                <a:cs typeface="Times New Roman"/>
              </a:rPr>
              <a:t>с </a:t>
            </a:r>
            <a:r>
              <a:rPr dirty="0" sz="2400" spc="-5">
                <a:latin typeface="Times New Roman"/>
                <a:cs typeface="Times New Roman"/>
              </a:rPr>
              <a:t>предварительным </a:t>
            </a:r>
            <a:r>
              <a:rPr dirty="0" sz="2400" spc="10">
                <a:latin typeface="Times New Roman"/>
                <a:cs typeface="Times New Roman"/>
              </a:rPr>
              <a:t>внесением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виноматериал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качестве</a:t>
            </a:r>
            <a:r>
              <a:rPr dirty="0" sz="2400" spc="-10">
                <a:latin typeface="Times New Roman"/>
                <a:cs typeface="Times New Roman"/>
              </a:rPr>
              <a:t> затравки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35">
                <a:latin typeface="Times New Roman"/>
                <a:cs typeface="Times New Roman"/>
              </a:rPr>
              <a:t>мелко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истолченных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кристаллов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винной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кислоты</a:t>
            </a:r>
            <a:r>
              <a:rPr dirty="0" sz="2400" spc="-5">
                <a:latin typeface="Times New Roman"/>
                <a:cs typeface="Times New Roman"/>
              </a:rPr>
              <a:t> или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винного камня.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 indent="915035">
              <a:lnSpc>
                <a:spcPts val="2850"/>
              </a:lnSpc>
              <a:spcBef>
                <a:spcPts val="1145"/>
              </a:spcBef>
            </a:pPr>
            <a:r>
              <a:rPr dirty="0" sz="2400">
                <a:latin typeface="Times New Roman"/>
                <a:cs typeface="Times New Roman"/>
              </a:rPr>
              <a:t>Для</a:t>
            </a:r>
            <a:r>
              <a:rPr dirty="0" sz="2400" spc="5">
                <a:latin typeface="Times New Roman"/>
                <a:cs typeface="Times New Roman"/>
              </a:rPr>
              <a:t> стабилизации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вин</a:t>
            </a:r>
            <a:r>
              <a:rPr dirty="0" sz="2400" spc="-5">
                <a:latin typeface="Times New Roman"/>
                <a:cs typeface="Times New Roman"/>
              </a:rPr>
              <a:t> против</a:t>
            </a:r>
            <a:r>
              <a:rPr dirty="0" sz="2400">
                <a:latin typeface="Times New Roman"/>
                <a:cs typeface="Times New Roman"/>
              </a:rPr>
              <a:t> выпадения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кристаллов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винного</a:t>
            </a:r>
            <a:r>
              <a:rPr dirty="0" sz="2400" spc="-5">
                <a:latin typeface="Times New Roman"/>
                <a:cs typeface="Times New Roman"/>
              </a:rPr>
              <a:t> камня</a:t>
            </a:r>
            <a:r>
              <a:rPr dirty="0" sz="2400">
                <a:latin typeface="Times New Roman"/>
                <a:cs typeface="Times New Roman"/>
              </a:rPr>
              <a:t> вместо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обработки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40">
                <a:latin typeface="Times New Roman"/>
                <a:cs typeface="Times New Roman"/>
              </a:rPr>
              <a:t>холодом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можно </a:t>
            </a:r>
            <a:r>
              <a:rPr dirty="0" sz="2400">
                <a:latin typeface="Times New Roman"/>
                <a:cs typeface="Times New Roman"/>
              </a:rPr>
              <a:t>применять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обработку</a:t>
            </a:r>
            <a:r>
              <a:rPr dirty="0" sz="2400" spc="5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метавинной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кислотой.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3151" y="0"/>
            <a:ext cx="596963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30"/>
              <a:t>Коллоидные</a:t>
            </a:r>
            <a:r>
              <a:rPr dirty="0" spc="-125"/>
              <a:t> </a:t>
            </a:r>
            <a:r>
              <a:rPr dirty="0" spc="-10"/>
              <a:t>помутнения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027340"/>
            <a:ext cx="12044680" cy="424243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algn="just" marL="12700" marR="5080" indent="915035">
              <a:lnSpc>
                <a:spcPct val="101200"/>
              </a:lnSpc>
              <a:spcBef>
                <a:spcPts val="265"/>
              </a:spcBef>
            </a:pPr>
            <a:r>
              <a:rPr dirty="0" sz="2400" spc="-20">
                <a:latin typeface="Times New Roman"/>
                <a:cs typeface="Times New Roman"/>
              </a:rPr>
              <a:t>Коллоидные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помутнения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возникают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следствие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коагуляции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нестойких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к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35">
                <a:latin typeface="Times New Roman"/>
                <a:cs typeface="Times New Roman"/>
              </a:rPr>
              <a:t>холоду 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веществ, </a:t>
            </a:r>
            <a:r>
              <a:rPr dirty="0" sz="2400" spc="-15">
                <a:latin typeface="Times New Roman"/>
                <a:cs typeface="Times New Roman"/>
              </a:rPr>
              <a:t>содержащихся</a:t>
            </a:r>
            <a:r>
              <a:rPr dirty="0" sz="2400" spc="5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10">
                <a:latin typeface="Times New Roman"/>
                <a:cs typeface="Times New Roman"/>
              </a:rPr>
              <a:t>вине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-20">
                <a:latin typeface="Times New Roman"/>
                <a:cs typeface="Times New Roman"/>
              </a:rPr>
              <a:t>коллоидном </a:t>
            </a:r>
            <a:r>
              <a:rPr dirty="0" sz="2400" spc="-5">
                <a:latin typeface="Times New Roman"/>
                <a:cs typeface="Times New Roman"/>
              </a:rPr>
              <a:t>состоянии. </a:t>
            </a:r>
            <a:r>
              <a:rPr dirty="0" sz="2400" spc="-10">
                <a:latin typeface="Times New Roman"/>
                <a:cs typeface="Times New Roman"/>
              </a:rPr>
              <a:t>Такие </a:t>
            </a:r>
            <a:r>
              <a:rPr dirty="0" sz="2400">
                <a:latin typeface="Times New Roman"/>
                <a:cs typeface="Times New Roman"/>
              </a:rPr>
              <a:t>вещества </a:t>
            </a:r>
            <a:r>
              <a:rPr dirty="0" sz="2400" spc="5">
                <a:latin typeface="Times New Roman"/>
                <a:cs typeface="Times New Roman"/>
              </a:rPr>
              <a:t>могут </a:t>
            </a:r>
            <a:r>
              <a:rPr dirty="0" sz="2400" spc="-25">
                <a:latin typeface="Times New Roman"/>
                <a:cs typeface="Times New Roman"/>
              </a:rPr>
              <a:t>переходить 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-15">
                <a:latin typeface="Times New Roman"/>
                <a:cs typeface="Times New Roman"/>
              </a:rPr>
              <a:t>виноматериал </a:t>
            </a:r>
            <a:r>
              <a:rPr dirty="0" sz="2400" spc="-5">
                <a:latin typeface="Times New Roman"/>
                <a:cs typeface="Times New Roman"/>
              </a:rPr>
              <a:t>из </a:t>
            </a:r>
            <a:r>
              <a:rPr dirty="0" sz="2400" spc="-10">
                <a:latin typeface="Times New Roman"/>
                <a:cs typeface="Times New Roman"/>
              </a:rPr>
              <a:t>сусла, </a:t>
            </a:r>
            <a:r>
              <a:rPr dirty="0" sz="2400">
                <a:latin typeface="Times New Roman"/>
                <a:cs typeface="Times New Roman"/>
              </a:rPr>
              <a:t>а также </a:t>
            </a:r>
            <a:r>
              <a:rPr dirty="0" sz="2400" spc="-10">
                <a:latin typeface="Times New Roman"/>
                <a:cs typeface="Times New Roman"/>
              </a:rPr>
              <a:t>образовываться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-10">
                <a:latin typeface="Times New Roman"/>
                <a:cs typeface="Times New Roman"/>
              </a:rPr>
              <a:t>период длительного </a:t>
            </a:r>
            <a:r>
              <a:rPr dirty="0" sz="2400">
                <a:latin typeface="Times New Roman"/>
                <a:cs typeface="Times New Roman"/>
              </a:rPr>
              <a:t>хранения вина. К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коллоидным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помутнениям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относятся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белковые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помутнения,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помутнения,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связанные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с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выделением </a:t>
            </a:r>
            <a:r>
              <a:rPr dirty="0" sz="2400" spc="-10">
                <a:latin typeface="Times New Roman"/>
                <a:cs typeface="Times New Roman"/>
              </a:rPr>
              <a:t>неустойчивых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форм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фенольных </a:t>
            </a:r>
            <a:r>
              <a:rPr dirty="0" sz="2400">
                <a:latin typeface="Times New Roman"/>
                <a:cs typeface="Times New Roman"/>
              </a:rPr>
              <a:t>соединений, </a:t>
            </a:r>
            <a:r>
              <a:rPr dirty="0" sz="2400" spc="-5">
                <a:latin typeface="Times New Roman"/>
                <a:cs typeface="Times New Roman"/>
              </a:rPr>
              <a:t>полисахаридов, </a:t>
            </a:r>
            <a:r>
              <a:rPr dirty="0" sz="2400">
                <a:latin typeface="Times New Roman"/>
                <a:cs typeface="Times New Roman"/>
              </a:rPr>
              <a:t>меланоидинов,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липидов,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а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также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с</a:t>
            </a:r>
            <a:r>
              <a:rPr dirty="0" sz="2400" spc="-5">
                <a:latin typeface="Times New Roman"/>
                <a:cs typeface="Times New Roman"/>
              </a:rPr>
              <a:t> наличием</a:t>
            </a:r>
            <a:r>
              <a:rPr dirty="0" sz="2400" spc="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10">
                <a:latin typeface="Times New Roman"/>
                <a:cs typeface="Times New Roman"/>
              </a:rPr>
              <a:t>вине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ионов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тяжелых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металлов.</a:t>
            </a:r>
            <a:endParaRPr sz="2400">
              <a:latin typeface="Times New Roman"/>
              <a:cs typeface="Times New Roman"/>
            </a:endParaRPr>
          </a:p>
          <a:p>
            <a:pPr algn="just" marL="927735">
              <a:lnSpc>
                <a:spcPct val="100000"/>
              </a:lnSpc>
              <a:spcBef>
                <a:spcPts val="1025"/>
              </a:spcBef>
            </a:pPr>
            <a:r>
              <a:rPr dirty="0" sz="2400" spc="-10">
                <a:latin typeface="Times New Roman"/>
                <a:cs typeface="Times New Roman"/>
              </a:rPr>
              <a:t>Проявление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коллоидных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помутнений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10">
                <a:latin typeface="Times New Roman"/>
                <a:cs typeface="Times New Roman"/>
              </a:rPr>
              <a:t>вине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зависит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от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ряда </a:t>
            </a:r>
            <a:r>
              <a:rPr dirty="0" sz="2400" spc="-10">
                <a:latin typeface="Times New Roman"/>
                <a:cs typeface="Times New Roman"/>
              </a:rPr>
              <a:t>факторов:</a:t>
            </a:r>
            <a:endParaRPr sz="2400">
              <a:latin typeface="Times New Roman"/>
              <a:cs typeface="Times New Roman"/>
            </a:endParaRPr>
          </a:p>
          <a:p>
            <a:pPr marL="252729" indent="-240665">
              <a:lnSpc>
                <a:spcPct val="100000"/>
              </a:lnSpc>
              <a:spcBef>
                <a:spcPts val="1030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dirty="0" sz="2400" spc="-10">
                <a:latin typeface="Times New Roman"/>
                <a:cs typeface="Times New Roman"/>
              </a:rPr>
              <a:t>температуры;</a:t>
            </a:r>
            <a:endParaRPr sz="2400">
              <a:latin typeface="Times New Roman"/>
              <a:cs typeface="Times New Roman"/>
            </a:endParaRPr>
          </a:p>
          <a:p>
            <a:pPr marL="252729" indent="-240665">
              <a:lnSpc>
                <a:spcPct val="100000"/>
              </a:lnSpc>
              <a:spcBef>
                <a:spcPts val="950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dirty="0" sz="2400">
                <a:latin typeface="Times New Roman"/>
                <a:cs typeface="Times New Roman"/>
              </a:rPr>
              <a:t>величины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рН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среды;</a:t>
            </a:r>
            <a:endParaRPr sz="2400">
              <a:latin typeface="Times New Roman"/>
              <a:cs typeface="Times New Roman"/>
            </a:endParaRPr>
          </a:p>
          <a:p>
            <a:pPr marL="252729" indent="-240665">
              <a:lnSpc>
                <a:spcPct val="100000"/>
              </a:lnSpc>
              <a:spcBef>
                <a:spcPts val="102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dirty="0" sz="2400" spc="-15">
                <a:latin typeface="Times New Roman"/>
                <a:cs typeface="Times New Roman"/>
              </a:rPr>
              <a:t>содержания</a:t>
            </a:r>
            <a:r>
              <a:rPr dirty="0" sz="2400" spc="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соединений,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способных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выделяться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15">
                <a:latin typeface="Times New Roman"/>
                <a:cs typeface="Times New Roman"/>
              </a:rPr>
              <a:t>осадок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и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ряда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других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факторов.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0084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02684" y="0"/>
            <a:ext cx="379666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5">
                <a:solidFill>
                  <a:srgbClr val="FFFFFF"/>
                </a:solidFill>
              </a:rPr>
              <a:t>Недостатки</a:t>
            </a:r>
            <a:r>
              <a:rPr dirty="0" spc="-85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вин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1222565"/>
            <a:ext cx="12044680" cy="497649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8890" indent="915035">
              <a:lnSpc>
                <a:spcPct val="103000"/>
              </a:lnSpc>
              <a:spcBef>
                <a:spcPts val="215"/>
              </a:spcBef>
            </a:pP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недостаткам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вин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относят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повышенную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или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пониженную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кислотность.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Эти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отклонения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от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нормального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вкуса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обусловлены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условиями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выращивания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винограда и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не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зависят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от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винодела.</a:t>
            </a:r>
            <a:endParaRPr sz="2400">
              <a:latin typeface="Times New Roman"/>
              <a:cs typeface="Times New Roman"/>
            </a:endParaRPr>
          </a:p>
          <a:p>
            <a:pPr marL="12700" marR="10795" indent="915035">
              <a:lnSpc>
                <a:spcPts val="2850"/>
              </a:lnSpc>
              <a:spcBef>
                <a:spcPts val="1145"/>
              </a:spcBef>
              <a:tabLst>
                <a:tab pos="2432050" algn="l"/>
                <a:tab pos="3025140" algn="l"/>
                <a:tab pos="4754880" algn="l"/>
                <a:tab pos="5046980" algn="l"/>
                <a:tab pos="5953760" algn="l"/>
                <a:tab pos="6580505" algn="l"/>
                <a:tab pos="8314690" algn="l"/>
                <a:tab pos="9789795" algn="l"/>
                <a:tab pos="10072370" algn="l"/>
              </a:tabLst>
            </a:pPr>
            <a:r>
              <a:rPr dirty="0" sz="2400" spc="-19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2400" spc="6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во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тон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ро</a:t>
            </a:r>
            <a:r>
              <a:rPr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я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вл</a:t>
            </a:r>
            <a:r>
              <a:rPr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я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я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ви</a:t>
            </a:r>
            <a:r>
              <a:rPr dirty="0" sz="2400" spc="6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ри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2400" spc="55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400" spc="-25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от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ви</a:t>
            </a:r>
            <a:r>
              <a:rPr dirty="0" sz="2400" spc="6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400" spc="-25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400" spc="6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400" spc="-40">
                <a:solidFill>
                  <a:srgbClr val="FFFFFF"/>
                </a:solidFill>
                <a:latin typeface="Times New Roman"/>
                <a:cs typeface="Times New Roman"/>
              </a:rPr>
              <a:t>ы</a:t>
            </a:r>
            <a:r>
              <a:rPr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з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ш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2400" spc="-25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и 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гребнями.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Виноматериал</a:t>
            </a:r>
            <a:r>
              <a:rPr dirty="0" sz="2400" spc="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приобретает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излишнюю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грубость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терпкость.</a:t>
            </a:r>
            <a:endParaRPr sz="2400">
              <a:latin typeface="Times New Roman"/>
              <a:cs typeface="Times New Roman"/>
            </a:endParaRPr>
          </a:p>
          <a:p>
            <a:pPr marL="927735">
              <a:lnSpc>
                <a:spcPts val="2870"/>
              </a:lnSpc>
              <a:spcBef>
                <a:spcPts val="940"/>
              </a:spcBef>
            </a:pP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Низкая</a:t>
            </a:r>
            <a:r>
              <a:rPr dirty="0" sz="2400" spc="3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экстрактивность</a:t>
            </a:r>
            <a:r>
              <a:rPr dirty="0" sz="2400" spc="3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вин</a:t>
            </a:r>
            <a:r>
              <a:rPr dirty="0" sz="2400" spc="3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обуславливается</a:t>
            </a:r>
            <a:r>
              <a:rPr dirty="0" sz="2400" spc="3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низкой</a:t>
            </a:r>
            <a:r>
              <a:rPr dirty="0" sz="2400" spc="3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экстрактивностью</a:t>
            </a:r>
            <a:r>
              <a:rPr dirty="0" sz="2400" spc="3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сусла</a:t>
            </a:r>
            <a:r>
              <a:rPr dirty="0" sz="2400" spc="3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2400" spc="3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не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</a:pP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зависит</a:t>
            </a:r>
            <a:r>
              <a:rPr dirty="0" sz="2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от</a:t>
            </a: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винодела.</a:t>
            </a:r>
            <a:endParaRPr sz="2400">
              <a:latin typeface="Times New Roman"/>
              <a:cs typeface="Times New Roman"/>
            </a:endParaRPr>
          </a:p>
          <a:p>
            <a:pPr algn="just" marL="12700" marR="6350" indent="915035">
              <a:lnSpc>
                <a:spcPct val="100400"/>
              </a:lnSpc>
              <a:spcBef>
                <a:spcPts val="1010"/>
              </a:spcBef>
            </a:pP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Все</a:t>
            </a:r>
            <a:r>
              <a:rPr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недостатки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вин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исправляют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купажированием;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низкокислотных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с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высококислотными,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низкоэкстрактивных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высокоэкстрактивными,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слабо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окрашенных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с </a:t>
            </a:r>
            <a:r>
              <a:rPr dirty="0" sz="2400" spc="-5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интенсивно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окрашенными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2400" spc="-45">
                <a:solidFill>
                  <a:srgbClr val="FFFFFF"/>
                </a:solidFill>
                <a:latin typeface="Times New Roman"/>
                <a:cs typeface="Times New Roman"/>
              </a:rPr>
              <a:t>т.д.</a:t>
            </a:r>
            <a:endParaRPr sz="2400">
              <a:latin typeface="Times New Roman"/>
              <a:cs typeface="Times New Roman"/>
            </a:endParaRPr>
          </a:p>
          <a:p>
            <a:pPr algn="just" marL="927735">
              <a:lnSpc>
                <a:spcPts val="2870"/>
              </a:lnSpc>
              <a:spcBef>
                <a:spcPts val="1025"/>
              </a:spcBef>
            </a:pP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Для  </a:t>
            </a:r>
            <a:r>
              <a:rPr dirty="0" sz="2400" spc="43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устранения</a:t>
            </a:r>
            <a:r>
              <a:rPr dirty="0" sz="2400" spc="16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гребневого</a:t>
            </a:r>
            <a:r>
              <a:rPr dirty="0" sz="2400" spc="16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тона,</a:t>
            </a:r>
            <a:r>
              <a:rPr dirty="0" sz="2400" spc="16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связанного</a:t>
            </a:r>
            <a:r>
              <a:rPr dirty="0" sz="2400" spc="16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с  </a:t>
            </a:r>
            <a:r>
              <a:rPr dirty="0" sz="2400" spc="4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повышенным  </a:t>
            </a:r>
            <a:r>
              <a:rPr dirty="0" sz="2400" spc="4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содержанием</a:t>
            </a:r>
            <a:endParaRPr sz="2400">
              <a:latin typeface="Times New Roman"/>
              <a:cs typeface="Times New Roman"/>
            </a:endParaRPr>
          </a:p>
          <a:p>
            <a:pPr algn="just" marL="12700">
              <a:lnSpc>
                <a:spcPts val="2870"/>
              </a:lnSpc>
            </a:pP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компонентов,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перешедших</a:t>
            </a:r>
            <a:r>
              <a:rPr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сусло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из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гребней,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применяют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оклейку</a:t>
            </a:r>
            <a:r>
              <a:rPr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 желатином.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26034">
              <a:lnSpc>
                <a:spcPct val="100000"/>
              </a:lnSpc>
              <a:spcBef>
                <a:spcPts val="130"/>
              </a:spcBef>
            </a:pPr>
            <a:r>
              <a:rPr dirty="0" spc="-25"/>
              <a:t>Лечение </a:t>
            </a:r>
            <a:r>
              <a:rPr dirty="0"/>
              <a:t>болезней</a:t>
            </a:r>
            <a:r>
              <a:rPr dirty="0" spc="-50"/>
              <a:t> </a:t>
            </a:r>
            <a:r>
              <a:rPr dirty="0"/>
              <a:t>вин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9117" y="1584960"/>
            <a:ext cx="11294110" cy="361632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algn="just" marL="12700" marR="8255" indent="76200">
              <a:lnSpc>
                <a:spcPct val="90400"/>
              </a:lnSpc>
              <a:spcBef>
                <a:spcPts val="380"/>
              </a:spcBef>
            </a:pPr>
            <a:r>
              <a:rPr dirty="0" sz="2400">
                <a:latin typeface="Times New Roman"/>
                <a:cs typeface="Times New Roman"/>
              </a:rPr>
              <a:t>Для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лечение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вин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существуют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разные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препараты,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которые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пагубно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влияют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на 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бактерии, </a:t>
            </a:r>
            <a:r>
              <a:rPr dirty="0" sz="2400" spc="10">
                <a:latin typeface="Times New Roman"/>
                <a:cs typeface="Times New Roman"/>
              </a:rPr>
              <a:t>плесени </a:t>
            </a:r>
            <a:r>
              <a:rPr dirty="0" sz="2400">
                <a:latin typeface="Times New Roman"/>
                <a:cs typeface="Times New Roman"/>
              </a:rPr>
              <a:t>и грибы. </a:t>
            </a:r>
            <a:r>
              <a:rPr dirty="0" sz="2400" spc="5">
                <a:latin typeface="Times New Roman"/>
                <a:cs typeface="Times New Roman"/>
              </a:rPr>
              <a:t>После </a:t>
            </a:r>
            <a:r>
              <a:rPr dirty="0" sz="2400" spc="-5">
                <a:latin typeface="Times New Roman"/>
                <a:cs typeface="Times New Roman"/>
              </a:rPr>
              <a:t>обработки препаратами, </a:t>
            </a:r>
            <a:r>
              <a:rPr dirty="0" sz="2400" spc="10">
                <a:latin typeface="Times New Roman"/>
                <a:cs typeface="Times New Roman"/>
              </a:rPr>
              <a:t>вино </a:t>
            </a:r>
            <a:r>
              <a:rPr dirty="0" sz="2400" spc="-30">
                <a:latin typeface="Times New Roman"/>
                <a:cs typeface="Times New Roman"/>
              </a:rPr>
              <a:t>необходимо </a:t>
            </a:r>
            <a:r>
              <a:rPr dirty="0" sz="2400" spc="-5">
                <a:latin typeface="Times New Roman"/>
                <a:cs typeface="Times New Roman"/>
              </a:rPr>
              <a:t>снять </a:t>
            </a:r>
            <a:r>
              <a:rPr dirty="0" sz="2400">
                <a:latin typeface="Times New Roman"/>
                <a:cs typeface="Times New Roman"/>
              </a:rPr>
              <a:t>с </a:t>
            </a:r>
            <a:r>
              <a:rPr dirty="0" sz="2400" spc="5">
                <a:latin typeface="Times New Roman"/>
                <a:cs typeface="Times New Roman"/>
              </a:rPr>
              <a:t> осадка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чистую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емкость.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Данные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препараты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являются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достаточно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дорогими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и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 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редких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случаях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применяются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на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небольших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производствах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и </a:t>
            </a:r>
            <a:r>
              <a:rPr dirty="0" sz="2400" spc="-10">
                <a:latin typeface="Times New Roman"/>
                <a:cs typeface="Times New Roman"/>
              </a:rPr>
              <a:t>винодельнях.</a:t>
            </a:r>
            <a:endParaRPr sz="2400">
              <a:latin typeface="Times New Roman"/>
              <a:cs typeface="Times New Roman"/>
            </a:endParaRPr>
          </a:p>
          <a:p>
            <a:pPr algn="just" marL="12700" marR="8890">
              <a:lnSpc>
                <a:spcPct val="90000"/>
              </a:lnSpc>
              <a:spcBef>
                <a:spcPts val="1015"/>
              </a:spcBef>
            </a:pPr>
            <a:r>
              <a:rPr dirty="0" sz="2400" spc="-20">
                <a:latin typeface="Times New Roman"/>
                <a:cs typeface="Times New Roman"/>
              </a:rPr>
              <a:t>Так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же,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крайнем</a:t>
            </a:r>
            <a:r>
              <a:rPr dirty="0" sz="2400">
                <a:latin typeface="Times New Roman"/>
                <a:cs typeface="Times New Roman"/>
              </a:rPr>
              <a:t> случае,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30">
                <a:latin typeface="Times New Roman"/>
                <a:cs typeface="Times New Roman"/>
              </a:rPr>
              <a:t>может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помочь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обработка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серой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и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пастеризация. 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Сультифация </a:t>
            </a:r>
            <a:r>
              <a:rPr dirty="0" sz="2400" spc="-5">
                <a:latin typeface="Times New Roman"/>
                <a:cs typeface="Times New Roman"/>
              </a:rPr>
              <a:t>при неправильном </a:t>
            </a:r>
            <a:r>
              <a:rPr dirty="0" sz="2400">
                <a:latin typeface="Times New Roman"/>
                <a:cs typeface="Times New Roman"/>
              </a:rPr>
              <a:t>применении </a:t>
            </a:r>
            <a:r>
              <a:rPr dirty="0" sz="2400" spc="-10">
                <a:latin typeface="Times New Roman"/>
                <a:cs typeface="Times New Roman"/>
              </a:rPr>
              <a:t>накладывает на </a:t>
            </a:r>
            <a:r>
              <a:rPr dirty="0" sz="2400" spc="10">
                <a:latin typeface="Times New Roman"/>
                <a:cs typeface="Times New Roman"/>
              </a:rPr>
              <a:t>вино </a:t>
            </a:r>
            <a:r>
              <a:rPr dirty="0" sz="2400" spc="-5">
                <a:latin typeface="Times New Roman"/>
                <a:cs typeface="Times New Roman"/>
              </a:rPr>
              <a:t>плохие </a:t>
            </a:r>
            <a:r>
              <a:rPr dirty="0" sz="2400" spc="-10">
                <a:latin typeface="Times New Roman"/>
                <a:cs typeface="Times New Roman"/>
              </a:rPr>
              <a:t>вкусовые 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характеристики.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720"/>
              </a:lnSpc>
              <a:spcBef>
                <a:spcPts val="720"/>
              </a:spcBef>
              <a:tabLst>
                <a:tab pos="1018540" algn="l"/>
                <a:tab pos="2075814" algn="l"/>
                <a:tab pos="2660650" algn="l"/>
                <a:tab pos="3123565" algn="l"/>
                <a:tab pos="4280535" algn="l"/>
                <a:tab pos="6112510" algn="l"/>
                <a:tab pos="6976745" algn="l"/>
                <a:tab pos="7646670" algn="l"/>
                <a:tab pos="8631555" algn="l"/>
                <a:tab pos="10156825" algn="l"/>
              </a:tabLst>
            </a:pPr>
            <a:r>
              <a:rPr dirty="0" sz="2400" spc="-5">
                <a:latin typeface="Times New Roman"/>
                <a:cs typeface="Times New Roman"/>
              </a:rPr>
              <a:t>Чтобы	</a:t>
            </a:r>
            <a:r>
              <a:rPr dirty="0" sz="2400" spc="5">
                <a:latin typeface="Times New Roman"/>
                <a:cs typeface="Times New Roman"/>
              </a:rPr>
              <a:t>просто	</a:t>
            </a:r>
            <a:r>
              <a:rPr dirty="0" sz="2400" spc="20">
                <a:latin typeface="Times New Roman"/>
                <a:cs typeface="Times New Roman"/>
              </a:rPr>
              <a:t>так	</a:t>
            </a:r>
            <a:r>
              <a:rPr dirty="0" sz="2400" spc="-10">
                <a:latin typeface="Times New Roman"/>
                <a:cs typeface="Times New Roman"/>
              </a:rPr>
              <a:t>не	</a:t>
            </a:r>
            <a:r>
              <a:rPr dirty="0" sz="2400" spc="-20">
                <a:latin typeface="Times New Roman"/>
                <a:cs typeface="Times New Roman"/>
              </a:rPr>
              <a:t>сливать	</a:t>
            </a:r>
            <a:r>
              <a:rPr dirty="0" sz="2400" spc="-5">
                <a:latin typeface="Times New Roman"/>
                <a:cs typeface="Times New Roman"/>
              </a:rPr>
              <a:t>испорченное	</a:t>
            </a:r>
            <a:r>
              <a:rPr dirty="0" sz="2400" spc="5">
                <a:latin typeface="Times New Roman"/>
                <a:cs typeface="Times New Roman"/>
              </a:rPr>
              <a:t>вино,	</a:t>
            </a:r>
            <a:r>
              <a:rPr dirty="0" sz="2400">
                <a:latin typeface="Times New Roman"/>
                <a:cs typeface="Times New Roman"/>
              </a:rPr>
              <a:t>еще	</a:t>
            </a:r>
            <a:r>
              <a:rPr dirty="0" sz="2400" spc="-10">
                <a:latin typeface="Times New Roman"/>
                <a:cs typeface="Times New Roman"/>
              </a:rPr>
              <a:t>одним	</a:t>
            </a:r>
            <a:r>
              <a:rPr dirty="0" sz="2400" spc="-20">
                <a:latin typeface="Times New Roman"/>
                <a:cs typeface="Times New Roman"/>
              </a:rPr>
              <a:t>вариантом	</a:t>
            </a:r>
            <a:r>
              <a:rPr dirty="0" sz="2400" spc="-5">
                <a:latin typeface="Times New Roman"/>
                <a:cs typeface="Times New Roman"/>
              </a:rPr>
              <a:t>является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590"/>
              </a:lnSpc>
            </a:pPr>
            <a:r>
              <a:rPr dirty="0" sz="2400" spc="-10">
                <a:latin typeface="Times New Roman"/>
                <a:cs typeface="Times New Roman"/>
              </a:rPr>
              <a:t>«перегонка»</a:t>
            </a:r>
            <a:r>
              <a:rPr dirty="0" sz="2400" spc="16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на</a:t>
            </a:r>
            <a:r>
              <a:rPr dirty="0" sz="2400" spc="165">
                <a:latin typeface="Times New Roman"/>
                <a:cs typeface="Times New Roman"/>
              </a:rPr>
              <a:t> </a:t>
            </a:r>
            <a:r>
              <a:rPr dirty="0" sz="2400" spc="-40">
                <a:latin typeface="Times New Roman"/>
                <a:cs typeface="Times New Roman"/>
              </a:rPr>
              <a:t>спирт.</a:t>
            </a:r>
            <a:r>
              <a:rPr dirty="0" sz="2400" spc="1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Данный</a:t>
            </a:r>
            <a:r>
              <a:rPr dirty="0" sz="2400" spc="145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метод</a:t>
            </a:r>
            <a:r>
              <a:rPr dirty="0" sz="2400" spc="17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широко</a:t>
            </a:r>
            <a:r>
              <a:rPr dirty="0" sz="2400" spc="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применяется</a:t>
            </a:r>
            <a:r>
              <a:rPr dirty="0" sz="2400" spc="17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большим</a:t>
            </a:r>
            <a:r>
              <a:rPr dirty="0" sz="2400" spc="2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винным</a:t>
            </a:r>
            <a:r>
              <a:rPr dirty="0" sz="2400" spc="16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заводом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755"/>
              </a:lnSpc>
            </a:pPr>
            <a:r>
              <a:rPr dirty="0" sz="2400" spc="-20">
                <a:latin typeface="Times New Roman"/>
                <a:cs typeface="Times New Roman"/>
              </a:rPr>
              <a:t>как</a:t>
            </a:r>
            <a:r>
              <a:rPr dirty="0" sz="2400">
                <a:latin typeface="Times New Roman"/>
                <a:cs typeface="Times New Roman"/>
              </a:rPr>
              <a:t> «Дербентский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завод </a:t>
            </a:r>
            <a:r>
              <a:rPr dirty="0" sz="2400" spc="-5">
                <a:latin typeface="Times New Roman"/>
                <a:cs typeface="Times New Roman"/>
              </a:rPr>
              <a:t>истинных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вин».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565" y="0"/>
            <a:ext cx="1179443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2024-11-24T10:50:12Z</dcterms:created>
  <dcterms:modified xsi:type="dcterms:W3CDTF">2024-11-24T10:50:12Z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2024-11-22T00:00:00Z</vt:filetime>
  </property>
  <property fmtid="{D5CDD505-2E9C-101B-9397-08002B2CF9AE}" pid="3" name="LastSaved">
    <vt:filetime>2024-11-24T00:00:00Z</vt:filetime>
  </property>
</Properties>
</file>