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95" r:id="rId28"/>
    <p:sldId id="285" r:id="rId29"/>
    <p:sldId id="290" r:id="rId30"/>
    <p:sldId id="291" r:id="rId31"/>
    <p:sldId id="292" r:id="rId32"/>
    <p:sldId id="293" r:id="rId33"/>
    <p:sldId id="294" r:id="rId34"/>
    <p:sldId id="304" r:id="rId35"/>
    <p:sldId id="305" r:id="rId36"/>
    <p:sldId id="306" r:id="rId37"/>
    <p:sldId id="307" r:id="rId38"/>
    <p:sldId id="308" r:id="rId39"/>
    <p:sldId id="286" r:id="rId40"/>
    <p:sldId id="287" r:id="rId41"/>
    <p:sldId id="289" r:id="rId42"/>
    <p:sldId id="309" r:id="rId43"/>
    <p:sldId id="310" r:id="rId44"/>
    <p:sldId id="311" r:id="rId45"/>
    <p:sldId id="296" r:id="rId46"/>
    <p:sldId id="297" r:id="rId47"/>
    <p:sldId id="298" r:id="rId48"/>
    <p:sldId id="299" r:id="rId49"/>
    <p:sldId id="301" r:id="rId50"/>
    <p:sldId id="300" r:id="rId51"/>
    <p:sldId id="302" r:id="rId5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ru-RU"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ru-RU"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ru-RU"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ru-RU"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ru-RU"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ru-RU"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ru-RU"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ru-RU"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ru-RU"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ru-RU"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ru-RU"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ru-RU" sz="2400">
                  <a:latin typeface="Times New Roman" pitchFamily="18" charset="0"/>
                </a:endParaRPr>
              </a:p>
            </p:txBody>
          </p:sp>
        </p:grpSp>
      </p:grpSp>
      <p:sp>
        <p:nvSpPr>
          <p:cNvPr id="3995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ru-RU"/>
              <a:t>Образец заголовка</a:t>
            </a:r>
          </a:p>
        </p:txBody>
      </p:sp>
      <p:sp>
        <p:nvSpPr>
          <p:cNvPr id="3995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ru-RU"/>
              <a:t>Образец подзаголовка</a:t>
            </a:r>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pPr>
              <a:defRPr/>
            </a:pPr>
            <a:endParaRPr lang="ru-RU"/>
          </a:p>
        </p:txBody>
      </p:sp>
      <p:sp>
        <p:nvSpPr>
          <p:cNvPr id="19" name="Rectangle 17"/>
          <p:cNvSpPr>
            <a:spLocks noGrp="1" noChangeArrowheads="1"/>
          </p:cNvSpPr>
          <p:nvPr>
            <p:ph type="ftr" sz="quarter" idx="11"/>
          </p:nvPr>
        </p:nvSpPr>
        <p:spPr/>
        <p:txBody>
          <a:bodyPr/>
          <a:lstStyle>
            <a:lvl1pPr>
              <a:defRPr smtClean="0"/>
            </a:lvl1pPr>
          </a:lstStyle>
          <a:p>
            <a:pPr>
              <a:defRPr/>
            </a:pPr>
            <a:endParaRPr lang="ru-RU"/>
          </a:p>
        </p:txBody>
      </p:sp>
      <p:sp>
        <p:nvSpPr>
          <p:cNvPr id="20" name="Rectangle 18"/>
          <p:cNvSpPr>
            <a:spLocks noGrp="1" noChangeArrowheads="1"/>
          </p:cNvSpPr>
          <p:nvPr>
            <p:ph type="sldNum" sz="quarter" idx="12"/>
          </p:nvPr>
        </p:nvSpPr>
        <p:spPr/>
        <p:txBody>
          <a:bodyPr/>
          <a:lstStyle>
            <a:lvl1pPr>
              <a:defRPr smtClean="0"/>
            </a:lvl1pPr>
          </a:lstStyle>
          <a:p>
            <a:pPr>
              <a:defRPr/>
            </a:pPr>
            <a:fld id="{4B89B27C-13EC-4AFA-A2A7-5BE43C45B5A1}"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ftr" sz="quarter"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C47D0DBE-B813-4BAA-BB36-FE38B673D57C}" type="slidenum">
              <a:rPr lang="ru-RU"/>
              <a:pPr>
                <a:defRPr/>
              </a:pPr>
              <a:t>‹#›</a:t>
            </a:fld>
            <a:endParaRPr lang="ru-RU"/>
          </a:p>
        </p:txBody>
      </p:sp>
      <p:sp>
        <p:nvSpPr>
          <p:cNvPr id="6"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
          <p:cNvSpPr>
            <a:spLocks noGrp="1" noChangeArrowheads="1"/>
          </p:cNvSpPr>
          <p:nvPr>
            <p:ph type="ftr" sz="quarter"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40190ED1-A068-41CC-858C-5E14140254F3}" type="slidenum">
              <a:rPr lang="ru-RU"/>
              <a:pPr>
                <a:defRPr/>
              </a:pPr>
              <a:t>‹#›</a:t>
            </a:fld>
            <a:endParaRPr lang="ru-RU"/>
          </a:p>
        </p:txBody>
      </p:sp>
      <p:sp>
        <p:nvSpPr>
          <p:cNvPr id="6"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
          <p:cNvSpPr>
            <a:spLocks noGrp="1" noChangeArrowheads="1"/>
          </p:cNvSpPr>
          <p:nvPr>
            <p:ph type="ftr" sz="quarter"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AA3F5767-02B6-4EA0-A30E-219C0376F90C}" type="slidenum">
              <a:rPr lang="ru-RU"/>
              <a:pPr>
                <a:defRPr/>
              </a:pPr>
              <a:t>‹#›</a:t>
            </a:fld>
            <a:endParaRPr lang="ru-RU"/>
          </a:p>
        </p:txBody>
      </p:sp>
      <p:sp>
        <p:nvSpPr>
          <p:cNvPr id="7"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
          <p:cNvSpPr>
            <a:spLocks noGrp="1" noChangeArrowheads="1"/>
          </p:cNvSpPr>
          <p:nvPr>
            <p:ph type="ftr" sz="quarter" idx="10"/>
          </p:nvPr>
        </p:nvSpPr>
        <p:spPr>
          <a:ln/>
        </p:spPr>
        <p:txBody>
          <a:bodyPr/>
          <a:lstStyle>
            <a:lvl1pPr>
              <a:defRPr/>
            </a:lvl1pPr>
          </a:lstStyle>
          <a:p>
            <a:pPr>
              <a:defRPr/>
            </a:pPr>
            <a:endParaRPr lang="ru-RU"/>
          </a:p>
        </p:txBody>
      </p:sp>
      <p:sp>
        <p:nvSpPr>
          <p:cNvPr id="8" name="Rectangle 3"/>
          <p:cNvSpPr>
            <a:spLocks noGrp="1" noChangeArrowheads="1"/>
          </p:cNvSpPr>
          <p:nvPr>
            <p:ph type="sldNum" sz="quarter" idx="11"/>
          </p:nvPr>
        </p:nvSpPr>
        <p:spPr>
          <a:ln/>
        </p:spPr>
        <p:txBody>
          <a:bodyPr/>
          <a:lstStyle>
            <a:lvl1pPr>
              <a:defRPr/>
            </a:lvl1pPr>
          </a:lstStyle>
          <a:p>
            <a:pPr>
              <a:defRPr/>
            </a:pPr>
            <a:fld id="{FE0054E4-1D55-4D04-B22E-D97A3FE4C1F6}" type="slidenum">
              <a:rPr lang="ru-RU"/>
              <a:pPr>
                <a:defRPr/>
              </a:pPr>
              <a:t>‹#›</a:t>
            </a:fld>
            <a:endParaRPr lang="ru-RU"/>
          </a:p>
        </p:txBody>
      </p:sp>
      <p:sp>
        <p:nvSpPr>
          <p:cNvPr id="9"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
          <p:cNvSpPr>
            <a:spLocks noGrp="1" noChangeArrowheads="1"/>
          </p:cNvSpPr>
          <p:nvPr>
            <p:ph type="ftr" sz="quarter" idx="10"/>
          </p:nvPr>
        </p:nvSpPr>
        <p:spPr>
          <a:ln/>
        </p:spPr>
        <p:txBody>
          <a:bodyPr/>
          <a:lstStyle>
            <a:lvl1pPr>
              <a:defRPr/>
            </a:lvl1pPr>
          </a:lstStyle>
          <a:p>
            <a:pPr>
              <a:defRPr/>
            </a:pPr>
            <a:endParaRPr lang="ru-RU"/>
          </a:p>
        </p:txBody>
      </p:sp>
      <p:sp>
        <p:nvSpPr>
          <p:cNvPr id="4" name="Rectangle 3"/>
          <p:cNvSpPr>
            <a:spLocks noGrp="1" noChangeArrowheads="1"/>
          </p:cNvSpPr>
          <p:nvPr>
            <p:ph type="sldNum" sz="quarter" idx="11"/>
          </p:nvPr>
        </p:nvSpPr>
        <p:spPr>
          <a:ln/>
        </p:spPr>
        <p:txBody>
          <a:bodyPr/>
          <a:lstStyle>
            <a:lvl1pPr>
              <a:defRPr/>
            </a:lvl1pPr>
          </a:lstStyle>
          <a:p>
            <a:pPr>
              <a:defRPr/>
            </a:pPr>
            <a:fld id="{1752C282-3511-4D8E-AEB1-6B9A13983E70}" type="slidenum">
              <a:rPr lang="ru-RU"/>
              <a:pPr>
                <a:defRPr/>
              </a:pPr>
              <a:t>‹#›</a:t>
            </a:fld>
            <a:endParaRPr lang="ru-RU"/>
          </a:p>
        </p:txBody>
      </p:sp>
      <p:sp>
        <p:nvSpPr>
          <p:cNvPr id="5"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ru-RU"/>
          </a:p>
        </p:txBody>
      </p:sp>
      <p:sp>
        <p:nvSpPr>
          <p:cNvPr id="3" name="Rectangle 3"/>
          <p:cNvSpPr>
            <a:spLocks noGrp="1" noChangeArrowheads="1"/>
          </p:cNvSpPr>
          <p:nvPr>
            <p:ph type="sldNum" sz="quarter" idx="11"/>
          </p:nvPr>
        </p:nvSpPr>
        <p:spPr>
          <a:ln/>
        </p:spPr>
        <p:txBody>
          <a:bodyPr/>
          <a:lstStyle>
            <a:lvl1pPr>
              <a:defRPr/>
            </a:lvl1pPr>
          </a:lstStyle>
          <a:p>
            <a:pPr>
              <a:defRPr/>
            </a:pPr>
            <a:fld id="{24F52BCE-4CA7-457A-8ABA-FC68336AD544}" type="slidenum">
              <a:rPr lang="ru-RU"/>
              <a:pPr>
                <a:defRPr/>
              </a:pPr>
              <a:t>‹#›</a:t>
            </a:fld>
            <a:endParaRPr lang="ru-RU"/>
          </a:p>
        </p:txBody>
      </p:sp>
      <p:sp>
        <p:nvSpPr>
          <p:cNvPr id="4"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ftr" sz="quarter"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2F62208E-C6B0-446C-8CD0-077E1AFC93E7}" type="slidenum">
              <a:rPr lang="ru-RU"/>
              <a:pPr>
                <a:defRPr/>
              </a:pPr>
              <a:t>‹#›</a:t>
            </a:fld>
            <a:endParaRPr lang="ru-RU"/>
          </a:p>
        </p:txBody>
      </p:sp>
      <p:sp>
        <p:nvSpPr>
          <p:cNvPr id="7"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ftr" sz="quarter"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9429B335-0912-42CF-8D86-65514B3971FA}" type="slidenum">
              <a:rPr lang="ru-RU"/>
              <a:pPr>
                <a:defRPr/>
              </a:pPr>
              <a:t>‹#›</a:t>
            </a:fld>
            <a:endParaRPr lang="ru-RU"/>
          </a:p>
        </p:txBody>
      </p:sp>
      <p:sp>
        <p:nvSpPr>
          <p:cNvPr id="7"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ftr" sz="quarter"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70BA53FF-3D3F-4E5B-8BBC-14965E80A5B3}" type="slidenum">
              <a:rPr lang="ru-RU"/>
              <a:pPr>
                <a:defRPr/>
              </a:pPr>
              <a:t>‹#›</a:t>
            </a:fld>
            <a:endParaRPr lang="ru-RU"/>
          </a:p>
        </p:txBody>
      </p:sp>
      <p:sp>
        <p:nvSpPr>
          <p:cNvPr id="6"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457200"/>
            <a:ext cx="2057400" cy="5410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457200"/>
            <a:ext cx="60198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ftr" sz="quarter"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E972C9B0-FAED-43E3-98B3-5E2A1906EFA3}" type="slidenum">
              <a:rPr lang="ru-RU"/>
              <a:pPr>
                <a:defRPr/>
              </a:pPr>
              <a:t>‹#›</a:t>
            </a:fld>
            <a:endParaRPr lang="ru-RU"/>
          </a:p>
        </p:txBody>
      </p:sp>
      <p:sp>
        <p:nvSpPr>
          <p:cNvPr id="6"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981200"/>
            <a:ext cx="40386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40386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
          <p:cNvSpPr>
            <a:spLocks noGrp="1" noChangeArrowheads="1"/>
          </p:cNvSpPr>
          <p:nvPr>
            <p:ph type="ftr" sz="quarter"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598E3798-95F7-42A1-9211-54E81D406196}" type="slidenum">
              <a:rPr lang="ru-RU"/>
              <a:pPr>
                <a:defRPr/>
              </a:pPr>
              <a:t>‹#›</a:t>
            </a:fld>
            <a:endParaRPr lang="ru-RU"/>
          </a:p>
        </p:txBody>
      </p:sp>
      <p:sp>
        <p:nvSpPr>
          <p:cNvPr id="7" name="Rectangle 16"/>
          <p:cNvSpPr>
            <a:spLocks noGrp="1" noChangeArrowheads="1"/>
          </p:cNvSpPr>
          <p:nvPr>
            <p:ph type="dt" sz="half" idx="12"/>
          </p:nvPr>
        </p:nvSpPr>
        <p:spPr>
          <a:ln/>
        </p:spPr>
        <p:txBody>
          <a:bodyPr/>
          <a:lstStyle>
            <a:lvl1pPr>
              <a:defRPr/>
            </a:lvl1pPr>
          </a:lstStyle>
          <a:p>
            <a:pPr>
              <a:defRPr/>
            </a:pP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lvl1pPr>
          </a:lstStyle>
          <a:p>
            <a:pPr>
              <a:defRPr/>
            </a:pPr>
            <a:endParaRPr lang="ru-RU"/>
          </a:p>
        </p:txBody>
      </p:sp>
      <p:sp>
        <p:nvSpPr>
          <p:cNvPr id="3891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Black" pitchFamily="34" charset="0"/>
              </a:defRPr>
            </a:lvl1pPr>
          </a:lstStyle>
          <a:p>
            <a:pPr>
              <a:defRPr/>
            </a:pPr>
            <a:fld id="{19BEF05E-EC0C-4992-91B9-FD5B63A8B8D9}" type="slidenum">
              <a:rPr lang="ru-RU"/>
              <a:pPr>
                <a:defRPr/>
              </a:pPr>
              <a:t>‹#›</a:t>
            </a:fld>
            <a:endParaRPr lang="ru-RU"/>
          </a:p>
        </p:txBody>
      </p:sp>
      <p:grpSp>
        <p:nvGrpSpPr>
          <p:cNvPr id="11268" name="Group 4"/>
          <p:cNvGrpSpPr>
            <a:grpSpLocks/>
          </p:cNvGrpSpPr>
          <p:nvPr/>
        </p:nvGrpSpPr>
        <p:grpSpPr bwMode="auto">
          <a:xfrm>
            <a:off x="0" y="0"/>
            <a:ext cx="9144000" cy="546100"/>
            <a:chOff x="0" y="0"/>
            <a:chExt cx="5760" cy="344"/>
          </a:xfrm>
        </p:grpSpPr>
        <p:sp>
          <p:nvSpPr>
            <p:cNvPr id="3891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ru-RU" sz="2400">
                <a:latin typeface="Times New Roman" pitchFamily="18" charset="0"/>
              </a:endParaRPr>
            </a:p>
          </p:txBody>
        </p:sp>
        <p:sp>
          <p:nvSpPr>
            <p:cNvPr id="3891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ru-RU" sz="2400">
                <a:latin typeface="Times New Roman" pitchFamily="18" charset="0"/>
              </a:endParaRPr>
            </a:p>
          </p:txBody>
        </p:sp>
        <p:sp>
          <p:nvSpPr>
            <p:cNvPr id="3891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ru-RU">
                <a:solidFill>
                  <a:schemeClr val="hlink"/>
                </a:solidFill>
              </a:endParaRPr>
            </a:p>
          </p:txBody>
        </p:sp>
        <p:sp>
          <p:nvSpPr>
            <p:cNvPr id="3892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ru-RU">
                <a:solidFill>
                  <a:schemeClr val="hlink"/>
                </a:solidFill>
              </a:endParaRPr>
            </a:p>
          </p:txBody>
        </p:sp>
        <p:sp>
          <p:nvSpPr>
            <p:cNvPr id="3892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ru-RU">
                <a:solidFill>
                  <a:schemeClr val="accent2"/>
                </a:solidFill>
              </a:endParaRPr>
            </a:p>
          </p:txBody>
        </p:sp>
        <p:sp>
          <p:nvSpPr>
            <p:cNvPr id="3892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ru-RU">
                <a:solidFill>
                  <a:schemeClr val="hlink"/>
                </a:solidFill>
              </a:endParaRPr>
            </a:p>
          </p:txBody>
        </p:sp>
        <p:sp>
          <p:nvSpPr>
            <p:cNvPr id="3892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ru-RU" sz="2400">
                <a:latin typeface="Times New Roman" pitchFamily="18" charset="0"/>
              </a:endParaRPr>
            </a:p>
          </p:txBody>
        </p:sp>
        <p:sp>
          <p:nvSpPr>
            <p:cNvPr id="3892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ru-RU">
                <a:solidFill>
                  <a:schemeClr val="accent2"/>
                </a:solidFill>
              </a:endParaRPr>
            </a:p>
          </p:txBody>
        </p:sp>
        <p:sp>
          <p:nvSpPr>
            <p:cNvPr id="3892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ru-RU">
                <a:solidFill>
                  <a:schemeClr val="accent2"/>
                </a:solidFill>
              </a:endParaRPr>
            </a:p>
          </p:txBody>
        </p:sp>
      </p:grpSp>
      <p:sp>
        <p:nvSpPr>
          <p:cNvPr id="11269"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1270"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892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Tree>
  </p:cSld>
  <p:clrMap bg1="lt1" tx1="dk1" bg2="lt2" tx2="dk2" accent1="accent1" accent2="accent2" accent3="accent3" accent4="accent4" accent5="accent5" accent6="accent6" hlink="hlink" folHlink="folHlink"/>
  <p:sldLayoutIdLst>
    <p:sldLayoutId id="2147483708"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4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19.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47.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subTitle" idx="1"/>
          </p:nvPr>
        </p:nvSpPr>
        <p:spPr>
          <a:xfrm>
            <a:off x="1066800" y="1989138"/>
            <a:ext cx="8077200" cy="2735262"/>
          </a:xfrm>
        </p:spPr>
        <p:txBody>
          <a:bodyPr/>
          <a:lstStyle/>
          <a:p>
            <a:pPr algn="ctr" eaLnBrk="1" hangingPunct="1">
              <a:lnSpc>
                <a:spcPct val="190000"/>
              </a:lnSpc>
              <a:defRPr/>
            </a:pPr>
            <a:r>
              <a:rPr lang="ru-RU" sz="3500" b="1" i="1" smtClean="0">
                <a:solidFill>
                  <a:srgbClr val="FF0000"/>
                </a:solidFill>
                <a:effectLst>
                  <a:outerShdw blurRad="38100" dist="38100" dir="2700000" algn="tl">
                    <a:srgbClr val="C0C0C0"/>
                  </a:outerShdw>
                </a:effectLst>
                <a:latin typeface="Times New Roman" pitchFamily="18" charset="0"/>
              </a:rPr>
              <a:t>Анализ сложной</a:t>
            </a:r>
            <a:r>
              <a:rPr lang="ru-RU" sz="3500" b="1" i="1" smtClean="0">
                <a:solidFill>
                  <a:srgbClr val="FF0000"/>
                </a:solidFill>
                <a:effectLst>
                  <a:outerShdw blurRad="38100" dist="38100" dir="2700000" algn="tl">
                    <a:srgbClr val="C0C0C0"/>
                  </a:outerShdw>
                </a:effectLst>
                <a:cs typeface="Times New Roman" pitchFamily="18" charset="0"/>
              </a:rPr>
              <a:t> </a:t>
            </a:r>
            <a:r>
              <a:rPr lang="ru-RU" sz="3500" b="1" i="1" smtClean="0">
                <a:solidFill>
                  <a:srgbClr val="FF0000"/>
                </a:solidFill>
                <a:effectLst>
                  <a:outerShdw blurRad="38100" dist="38100" dir="2700000" algn="tl">
                    <a:srgbClr val="C0C0C0"/>
                  </a:outerShdw>
                </a:effectLst>
                <a:latin typeface="Times New Roman" pitchFamily="18" charset="0"/>
                <a:cs typeface="Times New Roman" pitchFamily="18" charset="0"/>
              </a:rPr>
              <a:t>линейной</a:t>
            </a:r>
            <a:r>
              <a:rPr lang="en-US" sz="3500" b="1" i="1" smtClean="0">
                <a:solidFill>
                  <a:srgbClr val="FF0000"/>
                </a:solidFill>
                <a:effectLst>
                  <a:outerShdw blurRad="38100" dist="38100" dir="2700000" algn="tl">
                    <a:srgbClr val="C0C0C0"/>
                  </a:outerShdw>
                </a:effectLst>
                <a:cs typeface="Times New Roman" pitchFamily="18" charset="0"/>
              </a:rPr>
              <a:t> </a:t>
            </a:r>
            <a:r>
              <a:rPr lang="ru-RU" sz="3500" b="1" i="1" smtClean="0">
                <a:solidFill>
                  <a:srgbClr val="FF0000"/>
                </a:solidFill>
                <a:effectLst>
                  <a:outerShdw blurRad="38100" dist="38100" dir="2700000" algn="tl">
                    <a:srgbClr val="C0C0C0"/>
                  </a:outerShdw>
                </a:effectLst>
                <a:cs typeface="Times New Roman" pitchFamily="18" charset="0"/>
              </a:rPr>
              <a:t>электрической цепи постоянного тока</a:t>
            </a:r>
            <a:r>
              <a:rPr lang="ru-RU" sz="2600" smtClean="0"/>
              <a:t> </a:t>
            </a:r>
          </a:p>
        </p:txBody>
      </p:sp>
      <p:graphicFrame>
        <p:nvGraphicFramePr>
          <p:cNvPr id="1026" name="Object 3"/>
          <p:cNvGraphicFramePr>
            <a:graphicFrameLocks noChangeAspect="1"/>
          </p:cNvGraphicFramePr>
          <p:nvPr/>
        </p:nvGraphicFramePr>
        <p:xfrm>
          <a:off x="1066800" y="304800"/>
          <a:ext cx="923925" cy="876300"/>
        </p:xfrm>
        <a:graphic>
          <a:graphicData uri="http://schemas.openxmlformats.org/presentationml/2006/ole">
            <p:oleObj spid="_x0000_s1026" r:id="rId3" imgW="923810" imgH="876190" progId="PBrush">
              <p:embed/>
            </p:oleObj>
          </a:graphicData>
        </a:graphic>
      </p:graphicFrame>
      <p:grpSp>
        <p:nvGrpSpPr>
          <p:cNvPr id="1028" name="Group 4"/>
          <p:cNvGrpSpPr>
            <a:grpSpLocks/>
          </p:cNvGrpSpPr>
          <p:nvPr/>
        </p:nvGrpSpPr>
        <p:grpSpPr bwMode="auto">
          <a:xfrm>
            <a:off x="250825" y="0"/>
            <a:ext cx="8610600" cy="1828800"/>
            <a:chOff x="43" y="0"/>
            <a:chExt cx="3828" cy="863"/>
          </a:xfrm>
        </p:grpSpPr>
        <p:sp>
          <p:nvSpPr>
            <p:cNvPr id="1030" name="Rectangle 5"/>
            <p:cNvSpPr>
              <a:spLocks noChangeArrowheads="1"/>
            </p:cNvSpPr>
            <p:nvPr/>
          </p:nvSpPr>
          <p:spPr bwMode="auto">
            <a:xfrm>
              <a:off x="43" y="0"/>
              <a:ext cx="691" cy="863"/>
            </a:xfrm>
            <a:prstGeom prst="rect">
              <a:avLst/>
            </a:prstGeom>
            <a:noFill/>
            <a:ln w="9525">
              <a:noFill/>
              <a:miter lim="800000"/>
              <a:headEnd/>
              <a:tailEnd/>
            </a:ln>
          </p:spPr>
          <p:txBody>
            <a:bodyPr>
              <a:spAutoFit/>
            </a:bodyPr>
            <a:lstStyle/>
            <a:p>
              <a:endParaRPr lang="ru-RU"/>
            </a:p>
          </p:txBody>
        </p:sp>
        <p:sp>
          <p:nvSpPr>
            <p:cNvPr id="1031" name="Rectangle 6"/>
            <p:cNvSpPr>
              <a:spLocks noChangeArrowheads="1"/>
            </p:cNvSpPr>
            <p:nvPr/>
          </p:nvSpPr>
          <p:spPr bwMode="auto">
            <a:xfrm>
              <a:off x="734" y="0"/>
              <a:ext cx="3137" cy="863"/>
            </a:xfrm>
            <a:prstGeom prst="rect">
              <a:avLst/>
            </a:prstGeom>
            <a:noFill/>
            <a:ln w="9525">
              <a:noFill/>
              <a:miter lim="800000"/>
              <a:headEnd/>
              <a:tailEnd/>
            </a:ln>
          </p:spPr>
          <p:txBody>
            <a:bodyPr/>
            <a:lstStyle/>
            <a:p>
              <a:pPr algn="ctr"/>
              <a:r>
                <a:rPr lang="ru-RU" sz="2400">
                  <a:solidFill>
                    <a:schemeClr val="bg2"/>
                  </a:solidFill>
                  <a:latin typeface="Times New Roman" pitchFamily="18" charset="0"/>
                  <a:cs typeface="Times New Roman" pitchFamily="18" charset="0"/>
                </a:rPr>
                <a:t>Астраханский государственный технический университет</a:t>
              </a:r>
            </a:p>
            <a:p>
              <a:pPr algn="ctr" eaLnBrk="0" hangingPunct="0"/>
              <a:r>
                <a:rPr lang="ru-RU" sz="1200">
                  <a:latin typeface="Times New Roman" pitchFamily="18" charset="0"/>
                  <a:cs typeface="Times New Roman" pitchFamily="18" charset="0"/>
                </a:rPr>
                <a:t> </a:t>
              </a:r>
            </a:p>
            <a:p>
              <a:pPr algn="r" eaLnBrk="0" hangingPunct="0"/>
              <a:endParaRPr lang="ru-RU" sz="2400">
                <a:solidFill>
                  <a:schemeClr val="accent2"/>
                </a:solidFill>
                <a:latin typeface="Times New Roman" pitchFamily="18" charset="0"/>
              </a:endParaRPr>
            </a:p>
            <a:p>
              <a:pPr algn="r" eaLnBrk="0" hangingPunct="0"/>
              <a:r>
                <a:rPr lang="ru-RU" sz="2400">
                  <a:solidFill>
                    <a:schemeClr val="bg2"/>
                  </a:solidFill>
                  <a:latin typeface="Times New Roman" pitchFamily="18" charset="0"/>
                  <a:cs typeface="Times New Roman" pitchFamily="18" charset="0"/>
                </a:rPr>
                <a:t>Кафедра электротехники</a:t>
              </a:r>
              <a:r>
                <a:rPr lang="ru-RU" sz="2400">
                  <a:latin typeface="Times New Roman" pitchFamily="18" charset="0"/>
                </a:rPr>
                <a:t> </a:t>
              </a:r>
            </a:p>
          </p:txBody>
        </p:sp>
      </p:grpSp>
      <p:sp>
        <p:nvSpPr>
          <p:cNvPr id="41991" name="Text Box 7"/>
          <p:cNvSpPr txBox="1">
            <a:spLocks noChangeArrowheads="1"/>
          </p:cNvSpPr>
          <p:nvPr/>
        </p:nvSpPr>
        <p:spPr bwMode="auto">
          <a:xfrm>
            <a:off x="3733800" y="5715000"/>
            <a:ext cx="20589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Начать работу</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1000"/>
                                  </p:stCondLst>
                                  <p:iterate type="wd">
                                    <p:tmPct val="100000"/>
                                  </p:iterate>
                                  <p:childTnLst>
                                    <p:set>
                                      <p:cBhvr>
                                        <p:cTn id="6" dur="1" fill="hold">
                                          <p:stCondLst>
                                            <p:cond delay="0"/>
                                          </p:stCondLst>
                                        </p:cTn>
                                        <p:tgtEl>
                                          <p:spTgt spid="41986">
                                            <p:txEl>
                                              <p:pRg st="0" end="0"/>
                                            </p:txEl>
                                          </p:spTgt>
                                        </p:tgtEl>
                                        <p:attrNameLst>
                                          <p:attrName>style.visibility</p:attrName>
                                        </p:attrNameLst>
                                      </p:cBhvr>
                                      <p:to>
                                        <p:strVal val="visible"/>
                                      </p:to>
                                    </p:set>
                                    <p:anim calcmode="lin" valueType="num">
                                      <p:cBhvr additive="base">
                                        <p:cTn id="7" dur="300" fill="hold"/>
                                        <p:tgtEl>
                                          <p:spTgt spid="41986">
                                            <p:txEl>
                                              <p:pRg st="0" end="0"/>
                                            </p:txEl>
                                          </p:spTgt>
                                        </p:tgtEl>
                                        <p:attrNameLst>
                                          <p:attrName>ppt_x</p:attrName>
                                        </p:attrNameLst>
                                      </p:cBhvr>
                                      <p:tavLst>
                                        <p:tav tm="0">
                                          <p:val>
                                            <p:strVal val="0-#ppt_w/2"/>
                                          </p:val>
                                        </p:tav>
                                        <p:tav tm="100000">
                                          <p:val>
                                            <p:strVal val="#ppt_x"/>
                                          </p:val>
                                        </p:tav>
                                      </p:tavLst>
                                    </p:anim>
                                    <p:anim calcmode="lin" valueType="num">
                                      <p:cBhvr additive="base">
                                        <p:cTn id="8" dur="300" fill="hold"/>
                                        <p:tgtEl>
                                          <p:spTgt spid="41986">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3400"/>
                            </p:stCondLst>
                            <p:childTnLst>
                              <p:par>
                                <p:cTn id="10" presetID="22" presetClass="entr" presetSubtype="4" fill="hold" grpId="0" nodeType="afterEffect">
                                  <p:stCondLst>
                                    <p:cond delay="1000"/>
                                  </p:stCondLst>
                                  <p:childTnLst>
                                    <p:set>
                                      <p:cBhvr>
                                        <p:cTn id="11" dur="1" fill="hold">
                                          <p:stCondLst>
                                            <p:cond delay="0"/>
                                          </p:stCondLst>
                                        </p:cTn>
                                        <p:tgtEl>
                                          <p:spTgt spid="41991"/>
                                        </p:tgtEl>
                                        <p:attrNameLst>
                                          <p:attrName>style.visibility</p:attrName>
                                        </p:attrNameLst>
                                      </p:cBhvr>
                                      <p:to>
                                        <p:strVal val="visible"/>
                                      </p:to>
                                    </p:set>
                                    <p:animEffect transition="in" filter="wipe(down)">
                                      <p:cBhvr>
                                        <p:cTn id="12" dur="500"/>
                                        <p:tgtEl>
                                          <p:spTgt spid="41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autoUpdateAnimBg="0" advAuto="1000"/>
      <p:bldP spid="41991"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23" name="Rectangle 15"/>
          <p:cNvSpPr>
            <a:spLocks noGrp="1" noChangeArrowheads="1"/>
          </p:cNvSpPr>
          <p:nvPr>
            <p:ph type="title"/>
          </p:nvPr>
        </p:nvSpPr>
        <p:spPr>
          <a:xfrm>
            <a:off x="457200" y="457200"/>
            <a:ext cx="8229600" cy="523875"/>
          </a:xfrm>
          <a:noFill/>
        </p:spPr>
        <p:txBody>
          <a:bodyPr/>
          <a:lstStyle/>
          <a:p>
            <a:pPr algn="ctr" eaLnBrk="1" hangingPunct="1"/>
            <a:r>
              <a:rPr lang="ru-RU" sz="2800" smtClean="0">
                <a:latin typeface="Times New Roman" pitchFamily="18" charset="0"/>
              </a:rPr>
              <a:t>Содержание</a:t>
            </a:r>
          </a:p>
        </p:txBody>
      </p:sp>
      <p:sp>
        <p:nvSpPr>
          <p:cNvPr id="43024" name="Rectangle 16"/>
          <p:cNvSpPr>
            <a:spLocks noChangeArrowheads="1"/>
          </p:cNvSpPr>
          <p:nvPr/>
        </p:nvSpPr>
        <p:spPr bwMode="auto">
          <a:xfrm>
            <a:off x="611188" y="1412875"/>
            <a:ext cx="8077200" cy="4392613"/>
          </a:xfrm>
          <a:prstGeom prst="rect">
            <a:avLst/>
          </a:prstGeom>
          <a:noFill/>
          <a:ln w="9525">
            <a:noFill/>
            <a:miter lim="800000"/>
            <a:headEnd/>
            <a:tailEnd/>
          </a:ln>
        </p:spPr>
        <p:txBody>
          <a:bodyPr/>
          <a:lstStyle/>
          <a:p>
            <a:pPr marL="342900" indent="-342900">
              <a:lnSpc>
                <a:spcPct val="115000"/>
              </a:lnSpc>
              <a:spcBef>
                <a:spcPct val="20000"/>
              </a:spcBef>
              <a:buClr>
                <a:schemeClr val="bg2"/>
              </a:buClr>
              <a:buSzPct val="75000"/>
              <a:buFont typeface="Wingdings" pitchFamily="2" charset="2"/>
              <a:buNone/>
            </a:pPr>
            <a:r>
              <a:rPr lang="ru-RU" sz="2600">
                <a:latin typeface="Times New Roman" pitchFamily="18" charset="0"/>
              </a:rPr>
              <a:t>1. Основные теоретические сведения: первый и второй законы Кирхгофа, баланс мощностей.</a:t>
            </a:r>
          </a:p>
          <a:p>
            <a:pPr marL="342900" indent="-342900">
              <a:lnSpc>
                <a:spcPct val="115000"/>
              </a:lnSpc>
              <a:spcBef>
                <a:spcPct val="20000"/>
              </a:spcBef>
              <a:buClr>
                <a:schemeClr val="bg2"/>
              </a:buClr>
              <a:buSzPct val="75000"/>
              <a:buFont typeface="Wingdings" pitchFamily="2" charset="2"/>
              <a:buNone/>
            </a:pPr>
            <a:r>
              <a:rPr lang="ru-RU" sz="2600">
                <a:latin typeface="Times New Roman" pitchFamily="18" charset="0"/>
              </a:rPr>
              <a:t>2. Практическое задание: расчет сложной линейной</a:t>
            </a:r>
            <a:r>
              <a:rPr lang="en-US" sz="2600">
                <a:latin typeface="Times New Roman" pitchFamily="18" charset="0"/>
              </a:rPr>
              <a:t> </a:t>
            </a:r>
            <a:r>
              <a:rPr lang="ru-RU" sz="2600">
                <a:latin typeface="Times New Roman" pitchFamily="18" charset="0"/>
              </a:rPr>
              <a:t>цепи</a:t>
            </a:r>
            <a:r>
              <a:rPr lang="en-US" sz="2600">
                <a:latin typeface="Times New Roman" pitchFamily="18" charset="0"/>
              </a:rPr>
              <a:t> </a:t>
            </a:r>
            <a:r>
              <a:rPr lang="ru-RU" sz="2600">
                <a:latin typeface="Times New Roman" pitchFamily="18" charset="0"/>
              </a:rPr>
              <a:t>постоянного тока.</a:t>
            </a:r>
          </a:p>
          <a:p>
            <a:pPr marL="342900" indent="-342900">
              <a:lnSpc>
                <a:spcPct val="115000"/>
              </a:lnSpc>
              <a:spcBef>
                <a:spcPct val="20000"/>
              </a:spcBef>
              <a:buClr>
                <a:schemeClr val="bg2"/>
              </a:buClr>
              <a:buSzPct val="75000"/>
              <a:buFont typeface="Wingdings" pitchFamily="2" charset="2"/>
              <a:buNone/>
            </a:pPr>
            <a:r>
              <a:rPr lang="ru-RU" sz="2600">
                <a:latin typeface="Times New Roman" pitchFamily="18" charset="0"/>
              </a:rPr>
              <a:t>3. Математическая поддержка: решение систем уравнений.</a:t>
            </a:r>
          </a:p>
          <a:p>
            <a:pPr marL="342900" indent="-342900">
              <a:lnSpc>
                <a:spcPct val="115000"/>
              </a:lnSpc>
              <a:spcBef>
                <a:spcPct val="20000"/>
              </a:spcBef>
              <a:buClr>
                <a:schemeClr val="bg2"/>
              </a:buClr>
              <a:buSzPct val="75000"/>
              <a:buFont typeface="Wingdings" pitchFamily="2" charset="2"/>
              <a:buNone/>
            </a:pPr>
            <a:r>
              <a:rPr lang="ru-RU" sz="2600">
                <a:latin typeface="Times New Roman" pitchFamily="18" charset="0"/>
              </a:rPr>
              <a:t>4. Задачи для самостоятельного решения.</a:t>
            </a:r>
          </a:p>
        </p:txBody>
      </p:sp>
      <p:sp>
        <p:nvSpPr>
          <p:cNvPr id="43025" name="Text Box 17"/>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3023"/>
                                        </p:tgtEl>
                                        <p:attrNameLst>
                                          <p:attrName>style.visibility</p:attrName>
                                        </p:attrNameLst>
                                      </p:cBhvr>
                                      <p:to>
                                        <p:strVal val="visible"/>
                                      </p:to>
                                    </p:set>
                                    <p:animEffect transition="in" filter="strips(upRight)">
                                      <p:cBhvr>
                                        <p:cTn id="7" dur="500"/>
                                        <p:tgtEl>
                                          <p:spTgt spid="43023"/>
                                        </p:tgtEl>
                                      </p:cBhvr>
                                    </p:animEffect>
                                  </p:childTnLst>
                                </p:cTn>
                              </p:par>
                            </p:childTnLst>
                          </p:cTn>
                        </p:par>
                        <p:par>
                          <p:cTn id="8" fill="hold">
                            <p:stCondLst>
                              <p:cond delay="500"/>
                            </p:stCondLst>
                            <p:childTnLst>
                              <p:par>
                                <p:cTn id="9" presetID="16" presetClass="entr" presetSubtype="37" fill="hold" grpId="0" nodeType="afterEffect">
                                  <p:stCondLst>
                                    <p:cond delay="2000"/>
                                  </p:stCondLst>
                                  <p:childTnLst>
                                    <p:set>
                                      <p:cBhvr>
                                        <p:cTn id="10" dur="1" fill="hold">
                                          <p:stCondLst>
                                            <p:cond delay="0"/>
                                          </p:stCondLst>
                                        </p:cTn>
                                        <p:tgtEl>
                                          <p:spTgt spid="43024">
                                            <p:txEl>
                                              <p:pRg st="0" end="0"/>
                                            </p:txEl>
                                          </p:spTgt>
                                        </p:tgtEl>
                                        <p:attrNameLst>
                                          <p:attrName>style.visibility</p:attrName>
                                        </p:attrNameLst>
                                      </p:cBhvr>
                                      <p:to>
                                        <p:strVal val="visible"/>
                                      </p:to>
                                    </p:set>
                                    <p:animEffect transition="in" filter="barn(outVertical)">
                                      <p:cBhvr>
                                        <p:cTn id="11" dur="500"/>
                                        <p:tgtEl>
                                          <p:spTgt spid="43024">
                                            <p:txEl>
                                              <p:pRg st="0" end="0"/>
                                            </p:txEl>
                                          </p:spTgt>
                                        </p:tgtEl>
                                      </p:cBhvr>
                                    </p:animEffect>
                                  </p:childTnLst>
                                </p:cTn>
                              </p:par>
                            </p:childTnLst>
                          </p:cTn>
                        </p:par>
                        <p:par>
                          <p:cTn id="12" fill="hold">
                            <p:stCondLst>
                              <p:cond delay="3000"/>
                            </p:stCondLst>
                            <p:childTnLst>
                              <p:par>
                                <p:cTn id="13" presetID="16" presetClass="entr" presetSubtype="37" fill="hold" grpId="0" nodeType="afterEffect">
                                  <p:stCondLst>
                                    <p:cond delay="2000"/>
                                  </p:stCondLst>
                                  <p:childTnLst>
                                    <p:set>
                                      <p:cBhvr>
                                        <p:cTn id="14" dur="1" fill="hold">
                                          <p:stCondLst>
                                            <p:cond delay="0"/>
                                          </p:stCondLst>
                                        </p:cTn>
                                        <p:tgtEl>
                                          <p:spTgt spid="43024">
                                            <p:txEl>
                                              <p:pRg st="1" end="1"/>
                                            </p:txEl>
                                          </p:spTgt>
                                        </p:tgtEl>
                                        <p:attrNameLst>
                                          <p:attrName>style.visibility</p:attrName>
                                        </p:attrNameLst>
                                      </p:cBhvr>
                                      <p:to>
                                        <p:strVal val="visible"/>
                                      </p:to>
                                    </p:set>
                                    <p:animEffect transition="in" filter="barn(outVertical)">
                                      <p:cBhvr>
                                        <p:cTn id="15" dur="500"/>
                                        <p:tgtEl>
                                          <p:spTgt spid="43024">
                                            <p:txEl>
                                              <p:pRg st="1" end="1"/>
                                            </p:txEl>
                                          </p:spTgt>
                                        </p:tgtEl>
                                      </p:cBhvr>
                                    </p:animEffect>
                                  </p:childTnLst>
                                </p:cTn>
                              </p:par>
                            </p:childTnLst>
                          </p:cTn>
                        </p:par>
                        <p:par>
                          <p:cTn id="16" fill="hold">
                            <p:stCondLst>
                              <p:cond delay="5500"/>
                            </p:stCondLst>
                            <p:childTnLst>
                              <p:par>
                                <p:cTn id="17" presetID="16" presetClass="entr" presetSubtype="37" fill="hold" grpId="0" nodeType="afterEffect">
                                  <p:stCondLst>
                                    <p:cond delay="2000"/>
                                  </p:stCondLst>
                                  <p:childTnLst>
                                    <p:set>
                                      <p:cBhvr>
                                        <p:cTn id="18" dur="1" fill="hold">
                                          <p:stCondLst>
                                            <p:cond delay="0"/>
                                          </p:stCondLst>
                                        </p:cTn>
                                        <p:tgtEl>
                                          <p:spTgt spid="43024">
                                            <p:txEl>
                                              <p:pRg st="2" end="2"/>
                                            </p:txEl>
                                          </p:spTgt>
                                        </p:tgtEl>
                                        <p:attrNameLst>
                                          <p:attrName>style.visibility</p:attrName>
                                        </p:attrNameLst>
                                      </p:cBhvr>
                                      <p:to>
                                        <p:strVal val="visible"/>
                                      </p:to>
                                    </p:set>
                                    <p:animEffect transition="in" filter="barn(outVertical)">
                                      <p:cBhvr>
                                        <p:cTn id="19" dur="500"/>
                                        <p:tgtEl>
                                          <p:spTgt spid="43024">
                                            <p:txEl>
                                              <p:pRg st="2" end="2"/>
                                            </p:txEl>
                                          </p:spTgt>
                                        </p:tgtEl>
                                      </p:cBhvr>
                                    </p:animEffect>
                                  </p:childTnLst>
                                </p:cTn>
                              </p:par>
                            </p:childTnLst>
                          </p:cTn>
                        </p:par>
                        <p:par>
                          <p:cTn id="20" fill="hold">
                            <p:stCondLst>
                              <p:cond delay="8000"/>
                            </p:stCondLst>
                            <p:childTnLst>
                              <p:par>
                                <p:cTn id="21" presetID="16" presetClass="entr" presetSubtype="37" fill="hold" grpId="0" nodeType="afterEffect">
                                  <p:stCondLst>
                                    <p:cond delay="2000"/>
                                  </p:stCondLst>
                                  <p:childTnLst>
                                    <p:set>
                                      <p:cBhvr>
                                        <p:cTn id="22" dur="1" fill="hold">
                                          <p:stCondLst>
                                            <p:cond delay="0"/>
                                          </p:stCondLst>
                                        </p:cTn>
                                        <p:tgtEl>
                                          <p:spTgt spid="43024">
                                            <p:txEl>
                                              <p:pRg st="3" end="3"/>
                                            </p:txEl>
                                          </p:spTgt>
                                        </p:tgtEl>
                                        <p:attrNameLst>
                                          <p:attrName>style.visibility</p:attrName>
                                        </p:attrNameLst>
                                      </p:cBhvr>
                                      <p:to>
                                        <p:strVal val="visible"/>
                                      </p:to>
                                    </p:set>
                                    <p:animEffect transition="in" filter="barn(outVertical)">
                                      <p:cBhvr>
                                        <p:cTn id="23" dur="500"/>
                                        <p:tgtEl>
                                          <p:spTgt spid="43024">
                                            <p:txEl>
                                              <p:pRg st="3" end="3"/>
                                            </p:txEl>
                                          </p:spTgt>
                                        </p:tgtEl>
                                      </p:cBhvr>
                                    </p:animEffect>
                                  </p:childTnLst>
                                </p:cTn>
                              </p:par>
                            </p:childTnLst>
                          </p:cTn>
                        </p:par>
                        <p:par>
                          <p:cTn id="24" fill="hold">
                            <p:stCondLst>
                              <p:cond delay="10500"/>
                            </p:stCondLst>
                            <p:childTnLst>
                              <p:par>
                                <p:cTn id="25" presetID="22" presetClass="entr" presetSubtype="4" fill="hold" grpId="0" nodeType="afterEffect">
                                  <p:stCondLst>
                                    <p:cond delay="2000"/>
                                  </p:stCondLst>
                                  <p:childTnLst>
                                    <p:set>
                                      <p:cBhvr>
                                        <p:cTn id="26" dur="1" fill="hold">
                                          <p:stCondLst>
                                            <p:cond delay="0"/>
                                          </p:stCondLst>
                                        </p:cTn>
                                        <p:tgtEl>
                                          <p:spTgt spid="43025"/>
                                        </p:tgtEl>
                                        <p:attrNameLst>
                                          <p:attrName>style.visibility</p:attrName>
                                        </p:attrNameLst>
                                      </p:cBhvr>
                                      <p:to>
                                        <p:strVal val="visible"/>
                                      </p:to>
                                    </p:set>
                                    <p:animEffect transition="in" filter="wipe(down)">
                                      <p:cBhvr>
                                        <p:cTn id="27" dur="500"/>
                                        <p:tgtEl>
                                          <p:spTgt spid="43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3" grpId="0" autoUpdateAnimBg="0"/>
      <p:bldP spid="43024" grpId="0" build="p" autoUpdateAnimBg="0" advAuto="2000"/>
      <p:bldP spid="4302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457200"/>
            <a:ext cx="8229600" cy="739775"/>
          </a:xfrm>
        </p:spPr>
        <p:txBody>
          <a:bodyPr/>
          <a:lstStyle/>
          <a:p>
            <a:pPr algn="ctr" eaLnBrk="1" hangingPunct="1"/>
            <a:r>
              <a:rPr lang="ru-RU" sz="3600" smtClean="0">
                <a:solidFill>
                  <a:schemeClr val="bg2"/>
                </a:solidFill>
                <a:latin typeface="Times New Roman" pitchFamily="18" charset="0"/>
              </a:rPr>
              <a:t>Основные т</a:t>
            </a:r>
            <a:r>
              <a:rPr lang="ru-RU" sz="3600" smtClean="0">
                <a:solidFill>
                  <a:schemeClr val="bg2"/>
                </a:solidFill>
                <a:latin typeface="Times New Roman" pitchFamily="18" charset="0"/>
                <a:cs typeface="Times New Roman" pitchFamily="18" charset="0"/>
              </a:rPr>
              <a:t>еоретические сведения</a:t>
            </a:r>
          </a:p>
        </p:txBody>
      </p:sp>
      <p:sp>
        <p:nvSpPr>
          <p:cNvPr id="52227" name="Rectangle 3"/>
          <p:cNvSpPr>
            <a:spLocks noGrp="1" noChangeArrowheads="1"/>
          </p:cNvSpPr>
          <p:nvPr>
            <p:ph type="body" idx="1"/>
          </p:nvPr>
        </p:nvSpPr>
        <p:spPr>
          <a:xfrm>
            <a:off x="457200" y="1412875"/>
            <a:ext cx="8229600" cy="4454525"/>
          </a:xfrm>
        </p:spPr>
        <p:txBody>
          <a:bodyPr/>
          <a:lstStyle/>
          <a:p>
            <a:pPr algn="just" eaLnBrk="1" hangingPunct="1">
              <a:lnSpc>
                <a:spcPct val="120000"/>
              </a:lnSpc>
            </a:pPr>
            <a:r>
              <a:rPr lang="ru-RU" sz="2400" b="1" i="1" smtClean="0">
                <a:latin typeface="Times New Roman" pitchFamily="18" charset="0"/>
              </a:rPr>
              <a:t>Электрической цепью</a:t>
            </a:r>
            <a:r>
              <a:rPr lang="ru-RU" sz="2400" smtClean="0">
                <a:latin typeface="Times New Roman" pitchFamily="18" charset="0"/>
              </a:rPr>
              <a:t> называют совокупность тел и сред, образующих замкнутые пути для протекания электрического тока.</a:t>
            </a:r>
          </a:p>
          <a:p>
            <a:pPr algn="just" eaLnBrk="1" hangingPunct="1">
              <a:lnSpc>
                <a:spcPct val="120000"/>
              </a:lnSpc>
            </a:pPr>
            <a:r>
              <a:rPr lang="ru-RU" sz="2400" smtClean="0">
                <a:latin typeface="Times New Roman" pitchFamily="18" charset="0"/>
              </a:rPr>
              <a:t>Обычно физические объекты и среду, в которой протекает электрический ток, упрощают до условных элементов и связей между ними. Тогда определение цепи можно сформулировать как совокупность различных элементов, объединенных друг с другом соединениями или связями, по которым может протекать электрический ток.</a:t>
            </a:r>
          </a:p>
        </p:txBody>
      </p:sp>
      <p:sp>
        <p:nvSpPr>
          <p:cNvPr id="52228" name="Text Box 4"/>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diamond(in)">
                                      <p:cBhvr>
                                        <p:cTn id="7" dur="2000"/>
                                        <p:tgtEl>
                                          <p:spTgt spid="52226"/>
                                        </p:tgtEl>
                                      </p:cBhvr>
                                    </p:animEffect>
                                  </p:childTnLst>
                                </p:cTn>
                              </p:par>
                            </p:childTnLst>
                          </p:cTn>
                        </p:par>
                        <p:par>
                          <p:cTn id="8" fill="hold">
                            <p:stCondLst>
                              <p:cond delay="2500"/>
                            </p:stCondLst>
                            <p:childTnLst>
                              <p:par>
                                <p:cTn id="9" presetID="22" presetClass="entr" presetSubtype="4" fill="hold" grpId="0" nodeType="afterEffect">
                                  <p:stCondLst>
                                    <p:cond delay="0"/>
                                  </p:stCondLst>
                                  <p:childTnLst>
                                    <p:set>
                                      <p:cBhvr>
                                        <p:cTn id="10" dur="1" fill="hold">
                                          <p:stCondLst>
                                            <p:cond delay="0"/>
                                          </p:stCondLst>
                                        </p:cTn>
                                        <p:tgtEl>
                                          <p:spTgt spid="52227">
                                            <p:txEl>
                                              <p:pRg st="0" end="0"/>
                                            </p:txEl>
                                          </p:spTgt>
                                        </p:tgtEl>
                                        <p:attrNameLst>
                                          <p:attrName>style.visibility</p:attrName>
                                        </p:attrNameLst>
                                      </p:cBhvr>
                                      <p:to>
                                        <p:strVal val="visible"/>
                                      </p:to>
                                    </p:set>
                                    <p:animEffect transition="in" filter="wipe(down)">
                                      <p:cBhvr>
                                        <p:cTn id="11" dur="500"/>
                                        <p:tgtEl>
                                          <p:spTgt spid="52227">
                                            <p:txEl>
                                              <p:pRg st="0" end="0"/>
                                            </p:txEl>
                                          </p:spTgt>
                                        </p:tgtEl>
                                      </p:cBhvr>
                                    </p:animEffect>
                                  </p:childTnLst>
                                </p:cTn>
                              </p:par>
                            </p:childTnLst>
                          </p:cTn>
                        </p:par>
                        <p:par>
                          <p:cTn id="12" fill="hold">
                            <p:stCondLst>
                              <p:cond delay="3000"/>
                            </p:stCondLst>
                            <p:childTnLst>
                              <p:par>
                                <p:cTn id="13" presetID="22" presetClass="entr" presetSubtype="4" fill="hold" grpId="0" nodeType="afterEffect">
                                  <p:stCondLst>
                                    <p:cond delay="0"/>
                                  </p:stCondLst>
                                  <p:childTnLst>
                                    <p:set>
                                      <p:cBhvr>
                                        <p:cTn id="14" dur="1" fill="hold">
                                          <p:stCondLst>
                                            <p:cond delay="0"/>
                                          </p:stCondLst>
                                        </p:cTn>
                                        <p:tgtEl>
                                          <p:spTgt spid="52227">
                                            <p:txEl>
                                              <p:pRg st="1" end="1"/>
                                            </p:txEl>
                                          </p:spTgt>
                                        </p:tgtEl>
                                        <p:attrNameLst>
                                          <p:attrName>style.visibility</p:attrName>
                                        </p:attrNameLst>
                                      </p:cBhvr>
                                      <p:to>
                                        <p:strVal val="visible"/>
                                      </p:to>
                                    </p:set>
                                    <p:animEffect transition="in" filter="wipe(down)">
                                      <p:cBhvr>
                                        <p:cTn id="15" dur="500"/>
                                        <p:tgtEl>
                                          <p:spTgt spid="52227">
                                            <p:txEl>
                                              <p:pRg st="1" end="1"/>
                                            </p:txEl>
                                          </p:spTgt>
                                        </p:tgtEl>
                                      </p:cBhvr>
                                    </p:animEffect>
                                  </p:childTnLst>
                                </p:cTn>
                              </p:par>
                            </p:childTnLst>
                          </p:cTn>
                        </p:par>
                        <p:par>
                          <p:cTn id="16" fill="hold">
                            <p:stCondLst>
                              <p:cond delay="3500"/>
                            </p:stCondLst>
                            <p:childTnLst>
                              <p:par>
                                <p:cTn id="17" presetID="22" presetClass="entr" presetSubtype="4" fill="hold" grpId="0" nodeType="afterEffect">
                                  <p:stCondLst>
                                    <p:cond delay="0"/>
                                  </p:stCondLst>
                                  <p:childTnLst>
                                    <p:set>
                                      <p:cBhvr>
                                        <p:cTn id="18" dur="1" fill="hold">
                                          <p:stCondLst>
                                            <p:cond delay="0"/>
                                          </p:stCondLst>
                                        </p:cTn>
                                        <p:tgtEl>
                                          <p:spTgt spid="52228"/>
                                        </p:tgtEl>
                                        <p:attrNameLst>
                                          <p:attrName>style.visibility</p:attrName>
                                        </p:attrNameLst>
                                      </p:cBhvr>
                                      <p:to>
                                        <p:strVal val="visible"/>
                                      </p:to>
                                    </p:set>
                                    <p:animEffect transition="in" filter="wipe(down)">
                                      <p:cBhvr>
                                        <p:cTn id="19"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build="p"/>
      <p:bldP spid="5222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457200" y="692150"/>
            <a:ext cx="8229600" cy="5175250"/>
          </a:xfrm>
        </p:spPr>
        <p:txBody>
          <a:bodyPr/>
          <a:lstStyle/>
          <a:p>
            <a:pPr algn="just" eaLnBrk="1" hangingPunct="1">
              <a:lnSpc>
                <a:spcPct val="130000"/>
              </a:lnSpc>
            </a:pPr>
            <a:r>
              <a:rPr lang="ru-RU" sz="2400" smtClean="0">
                <a:latin typeface="Times New Roman" pitchFamily="18" charset="0"/>
              </a:rPr>
              <a:t>Элементами электрической цепи являются источники электрической энергии, активные и реактивные сопротивления. </a:t>
            </a:r>
          </a:p>
          <a:p>
            <a:pPr algn="just" eaLnBrk="1" hangingPunct="1">
              <a:lnSpc>
                <a:spcPct val="130000"/>
              </a:lnSpc>
            </a:pPr>
            <a:r>
              <a:rPr lang="ru-RU" sz="2400" smtClean="0">
                <a:latin typeface="Times New Roman" pitchFamily="18" charset="0"/>
              </a:rPr>
              <a:t>Связи в электрической цепи изображаются линиями и по смыслу соответствуют идеальным проводникам с нулевым сопротивлением.</a:t>
            </a:r>
          </a:p>
          <a:p>
            <a:pPr algn="just" eaLnBrk="1" hangingPunct="1">
              <a:lnSpc>
                <a:spcPct val="130000"/>
              </a:lnSpc>
            </a:pPr>
            <a:r>
              <a:rPr lang="ru-RU" sz="2400" smtClean="0">
                <a:latin typeface="Times New Roman" pitchFamily="18" charset="0"/>
              </a:rPr>
              <a:t>Связи элементов электрической цепи обладают топологическими свойствами, т.е. они не изменяются при любых преобразованиях, производимых без разрыва связей. </a:t>
            </a:r>
          </a:p>
        </p:txBody>
      </p:sp>
      <p:sp>
        <p:nvSpPr>
          <p:cNvPr id="53252" name="Text Box 4"/>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 calcmode="lin" valueType="num">
                                      <p:cBhvr additive="base">
                                        <p:cTn id="7" dur="500" fill="hold"/>
                                        <p:tgtEl>
                                          <p:spTgt spid="532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3251">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 calcmode="lin" valueType="num">
                                      <p:cBhvr additive="base">
                                        <p:cTn id="12" dur="500" fill="hold"/>
                                        <p:tgtEl>
                                          <p:spTgt spid="53251">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3251">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 calcmode="lin" valueType="num">
                                      <p:cBhvr additive="base">
                                        <p:cTn id="17" dur="500" fill="hold"/>
                                        <p:tgtEl>
                                          <p:spTgt spid="5325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3251">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2000"/>
                                  </p:stCondLst>
                                  <p:childTnLst>
                                    <p:set>
                                      <p:cBhvr>
                                        <p:cTn id="21" dur="1" fill="hold">
                                          <p:stCondLst>
                                            <p:cond delay="0"/>
                                          </p:stCondLst>
                                        </p:cTn>
                                        <p:tgtEl>
                                          <p:spTgt spid="53252"/>
                                        </p:tgtEl>
                                        <p:attrNameLst>
                                          <p:attrName>style.visibility</p:attrName>
                                        </p:attrNameLst>
                                      </p:cBhvr>
                                      <p:to>
                                        <p:strVal val="visible"/>
                                      </p:to>
                                    </p:set>
                                    <p:animEffect transition="in" filter="wipe(down)">
                                      <p:cBhvr>
                                        <p:cTn id="22" dur="500"/>
                                        <p:tgtEl>
                                          <p:spTgt spid="53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P spid="5325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457200" y="620713"/>
            <a:ext cx="8229600" cy="2376487"/>
          </a:xfrm>
        </p:spPr>
        <p:txBody>
          <a:bodyPr/>
          <a:lstStyle/>
          <a:p>
            <a:pPr algn="just" eaLnBrk="1" hangingPunct="1"/>
            <a:r>
              <a:rPr lang="ru-RU" sz="2800" smtClean="0">
                <a:latin typeface="Times New Roman" pitchFamily="18" charset="0"/>
              </a:rPr>
              <a:t>Для описания топологических свойств электрической цепи используются топологические понятия, основными из которых являются </a:t>
            </a:r>
            <a:r>
              <a:rPr lang="ru-RU" sz="2800" smtClean="0">
                <a:solidFill>
                  <a:srgbClr val="CC0000"/>
                </a:solidFill>
                <a:latin typeface="Times New Roman" pitchFamily="18" charset="0"/>
              </a:rPr>
              <a:t>узел, ветвь и контур</a:t>
            </a:r>
            <a:r>
              <a:rPr lang="ru-RU" sz="2800" smtClean="0">
                <a:latin typeface="Times New Roman" pitchFamily="18" charset="0"/>
              </a:rPr>
              <a:t>. Пример такого преобразования показан на рис. 1.</a:t>
            </a:r>
          </a:p>
        </p:txBody>
      </p:sp>
      <p:pic>
        <p:nvPicPr>
          <p:cNvPr id="54276" name="Picture 4" descr="s_dc_2"/>
          <p:cNvPicPr>
            <a:picLocks noChangeAspect="1" noChangeArrowheads="1"/>
          </p:cNvPicPr>
          <p:nvPr/>
        </p:nvPicPr>
        <p:blipFill>
          <a:blip r:embed="rId2" cstate="print"/>
          <a:srcRect/>
          <a:stretch>
            <a:fillRect/>
          </a:stretch>
        </p:blipFill>
        <p:spPr bwMode="auto">
          <a:xfrm>
            <a:off x="1403350" y="2997200"/>
            <a:ext cx="5986463" cy="2562225"/>
          </a:xfrm>
          <a:prstGeom prst="rect">
            <a:avLst/>
          </a:prstGeom>
          <a:noFill/>
          <a:ln w="9525">
            <a:noFill/>
            <a:miter lim="800000"/>
            <a:headEnd/>
            <a:tailEnd/>
          </a:ln>
        </p:spPr>
      </p:pic>
      <p:sp>
        <p:nvSpPr>
          <p:cNvPr id="54277" name="Text Box 5"/>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wipe(down)">
                                      <p:cBhvr>
                                        <p:cTn id="7" dur="500"/>
                                        <p:tgtEl>
                                          <p:spTgt spid="54275">
                                            <p:txEl>
                                              <p:pRg st="0" end="0"/>
                                            </p:txEl>
                                          </p:spTgt>
                                        </p:tgtEl>
                                      </p:cBhvr>
                                    </p:animEffect>
                                  </p:childTnLst>
                                </p:cTn>
                              </p:par>
                            </p:childTnLst>
                          </p:cTn>
                        </p:par>
                        <p:par>
                          <p:cTn id="8" fill="hold">
                            <p:stCondLst>
                              <p:cond delay="500"/>
                            </p:stCondLst>
                            <p:childTnLst>
                              <p:par>
                                <p:cTn id="9" presetID="21" presetClass="entr" presetSubtype="4" fill="hold" nodeType="afterEffect">
                                  <p:stCondLst>
                                    <p:cond delay="0"/>
                                  </p:stCondLst>
                                  <p:childTnLst>
                                    <p:set>
                                      <p:cBhvr>
                                        <p:cTn id="10" dur="1" fill="hold">
                                          <p:stCondLst>
                                            <p:cond delay="0"/>
                                          </p:stCondLst>
                                        </p:cTn>
                                        <p:tgtEl>
                                          <p:spTgt spid="54276"/>
                                        </p:tgtEl>
                                        <p:attrNameLst>
                                          <p:attrName>style.visibility</p:attrName>
                                        </p:attrNameLst>
                                      </p:cBhvr>
                                      <p:to>
                                        <p:strVal val="visible"/>
                                      </p:to>
                                    </p:set>
                                    <p:animEffect transition="in" filter="wheel(4)">
                                      <p:cBhvr>
                                        <p:cTn id="11" dur="2000"/>
                                        <p:tgtEl>
                                          <p:spTgt spid="54276"/>
                                        </p:tgtEl>
                                      </p:cBhvr>
                                    </p:animEffect>
                                  </p:childTnLst>
                                </p:cTn>
                              </p:par>
                            </p:childTnLst>
                          </p:cTn>
                        </p:par>
                        <p:par>
                          <p:cTn id="12" fill="hold">
                            <p:stCondLst>
                              <p:cond delay="2500"/>
                            </p:stCondLst>
                            <p:childTnLst>
                              <p:par>
                                <p:cTn id="13" presetID="22" presetClass="entr" presetSubtype="4" fill="hold" grpId="0" nodeType="afterEffect">
                                  <p:stCondLst>
                                    <p:cond delay="2000"/>
                                  </p:stCondLst>
                                  <p:childTnLst>
                                    <p:set>
                                      <p:cBhvr>
                                        <p:cTn id="14" dur="1" fill="hold">
                                          <p:stCondLst>
                                            <p:cond delay="0"/>
                                          </p:stCondLst>
                                        </p:cTn>
                                        <p:tgtEl>
                                          <p:spTgt spid="54277"/>
                                        </p:tgtEl>
                                        <p:attrNameLst>
                                          <p:attrName>style.visibility</p:attrName>
                                        </p:attrNameLst>
                                      </p:cBhvr>
                                      <p:to>
                                        <p:strVal val="visible"/>
                                      </p:to>
                                    </p:set>
                                    <p:animEffect transition="in" filter="wipe(down)">
                                      <p:cBhvr>
                                        <p:cTn id="15" dur="500"/>
                                        <p:tgtEl>
                                          <p:spTgt spid="54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P spid="54277"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idx="1"/>
          </p:nvPr>
        </p:nvSpPr>
        <p:spPr>
          <a:xfrm>
            <a:off x="457200" y="549275"/>
            <a:ext cx="8229600" cy="5318125"/>
          </a:xfrm>
        </p:spPr>
        <p:txBody>
          <a:bodyPr/>
          <a:lstStyle/>
          <a:p>
            <a:pPr eaLnBrk="1" hangingPunct="1">
              <a:lnSpc>
                <a:spcPct val="90000"/>
              </a:lnSpc>
              <a:buFont typeface="Wingdings" pitchFamily="2" charset="2"/>
              <a:buNone/>
            </a:pPr>
            <a:r>
              <a:rPr lang="ru-RU" sz="2800" b="1" i="1" smtClean="0">
                <a:solidFill>
                  <a:srgbClr val="CC0000"/>
                </a:solidFill>
                <a:latin typeface="Times New Roman" pitchFamily="18" charset="0"/>
              </a:rPr>
              <a:t>Узлом</a:t>
            </a:r>
            <a:r>
              <a:rPr lang="ru-RU" sz="2400" b="1" i="1" smtClean="0">
                <a:latin typeface="Times New Roman" pitchFamily="18" charset="0"/>
              </a:rPr>
              <a:t> </a:t>
            </a:r>
            <a:r>
              <a:rPr lang="ru-RU" sz="2400" i="1" smtClean="0">
                <a:latin typeface="Times New Roman" pitchFamily="18" charset="0"/>
              </a:rPr>
              <a:t>электрической цепи называют место (точку) соединения трех и более элементов</a:t>
            </a:r>
            <a:r>
              <a:rPr lang="ru-RU" sz="2400" smtClean="0">
                <a:latin typeface="Times New Roman" pitchFamily="18" charset="0"/>
              </a:rPr>
              <a:t>.</a:t>
            </a:r>
          </a:p>
          <a:p>
            <a:pPr eaLnBrk="1" hangingPunct="1">
              <a:lnSpc>
                <a:spcPct val="90000"/>
              </a:lnSpc>
              <a:buFont typeface="Wingdings" pitchFamily="2" charset="2"/>
              <a:buNone/>
            </a:pPr>
            <a:r>
              <a:rPr lang="ru-RU" sz="2400" smtClean="0">
                <a:latin typeface="Times New Roman" pitchFamily="18" charset="0"/>
              </a:rPr>
              <a:t>Графически такое соединение может изображаться различными способами. </a:t>
            </a:r>
          </a:p>
          <a:p>
            <a:pPr eaLnBrk="1" hangingPunct="1">
              <a:lnSpc>
                <a:spcPct val="90000"/>
              </a:lnSpc>
              <a:buFont typeface="Wingdings" pitchFamily="2" charset="2"/>
              <a:buNone/>
            </a:pPr>
            <a:r>
              <a:rPr lang="ru-RU" sz="2400" smtClean="0">
                <a:latin typeface="Times New Roman" pitchFamily="18" charset="0"/>
              </a:rPr>
              <a:t>Обратите внимание на точку в месте пересечения линий схемы. Если она отсутствует, то это означает отсутствие соединения. Точка может не ставиться там, где при пересечении линия заканчивается (рисунок а)).</a:t>
            </a:r>
          </a:p>
        </p:txBody>
      </p:sp>
      <p:pic>
        <p:nvPicPr>
          <p:cNvPr id="55300" name="Picture 4" descr="s_dc_1"/>
          <p:cNvPicPr>
            <a:picLocks noChangeAspect="1" noChangeArrowheads="1"/>
          </p:cNvPicPr>
          <p:nvPr/>
        </p:nvPicPr>
        <p:blipFill>
          <a:blip r:embed="rId2" cstate="print"/>
          <a:srcRect/>
          <a:stretch>
            <a:fillRect/>
          </a:stretch>
        </p:blipFill>
        <p:spPr bwMode="auto">
          <a:xfrm>
            <a:off x="1042988" y="3644900"/>
            <a:ext cx="7561262" cy="2160588"/>
          </a:xfrm>
          <a:prstGeom prst="rect">
            <a:avLst/>
          </a:prstGeom>
          <a:noFill/>
          <a:ln w="9525">
            <a:noFill/>
            <a:miter lim="800000"/>
            <a:headEnd/>
            <a:tailEnd/>
          </a:ln>
        </p:spPr>
      </p:pic>
      <p:sp>
        <p:nvSpPr>
          <p:cNvPr id="55301" name="Text Box 5"/>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55299">
                                            <p:txEl>
                                              <p:pRg st="0" end="0"/>
                                            </p:txEl>
                                          </p:spTgt>
                                        </p:tgtEl>
                                        <p:attrNameLst>
                                          <p:attrName>ppt_x</p:attrName>
                                        </p:attrNameLst>
                                      </p:cBhvr>
                                    </p:anim>
                                    <p:anim from="0" to="-1.0" calcmode="lin" valueType="num">
                                      <p:cBhvr>
                                        <p:cTn id="8" dur="200" decel="50000" autoRev="1" fill="hold">
                                          <p:stCondLst>
                                            <p:cond delay="600"/>
                                          </p:stCondLst>
                                        </p:cTn>
                                        <p:tgtEl>
                                          <p:spTgt spid="55299">
                                            <p:txEl>
                                              <p:pRg st="0" end="0"/>
                                            </p:txEl>
                                          </p:spTgt>
                                        </p:tgtEl>
                                        <p:attrNameLst>
                                          <p:attrName>xshear</p:attrName>
                                        </p:attrNameLst>
                                      </p:cBhvr>
                                    </p:anim>
                                    <p:animScale>
                                      <p:cBhvr>
                                        <p:cTn id="9" dur="200" decel="100000" autoRev="1" fill="hold">
                                          <p:stCondLst>
                                            <p:cond delay="600"/>
                                          </p:stCondLst>
                                        </p:cTn>
                                        <p:tgtEl>
                                          <p:spTgt spid="55299">
                                            <p:txEl>
                                              <p:pRg st="0" end="0"/>
                                            </p:txEl>
                                          </p:spTgt>
                                        </p:tgtEl>
                                      </p:cBhvr>
                                      <p:from x="100000" y="100000"/>
                                      <p:to x="80000" y="100000"/>
                                    </p:animScale>
                                    <p:anim by="(#ppt_h/3+#ppt_w*0.1)" calcmode="lin" valueType="num">
                                      <p:cBhvr additive="sum">
                                        <p:cTn id="10" dur="200" decel="100000" autoRev="1" fill="hold">
                                          <p:stCondLst>
                                            <p:cond delay="600"/>
                                          </p:stCondLst>
                                        </p:cTn>
                                        <p:tgtEl>
                                          <p:spTgt spid="55299">
                                            <p:txEl>
                                              <p:pRg st="0" end="0"/>
                                            </p:txEl>
                                          </p:spTgt>
                                        </p:tgtEl>
                                        <p:attrNameLst>
                                          <p:attrName>ppt_x</p:attrName>
                                        </p:attrNameLst>
                                      </p:cBhvr>
                                    </p:anim>
                                  </p:childTnLst>
                                </p:cTn>
                              </p:par>
                            </p:childTnLst>
                          </p:cTn>
                        </p:par>
                        <p:par>
                          <p:cTn id="11" fill="hold">
                            <p:stCondLst>
                              <p:cond delay="1000"/>
                            </p:stCondLst>
                            <p:childTnLst>
                              <p:par>
                                <p:cTn id="12" presetID="34" presetClass="entr" presetSubtype="0" fill="hold" grpId="0" nodeType="afterEffect">
                                  <p:stCondLst>
                                    <p:cond delay="0"/>
                                  </p:stCondLst>
                                  <p:childTnLst>
                                    <p:set>
                                      <p:cBhvr>
                                        <p:cTn id="13" dur="1" fill="hold">
                                          <p:stCondLst>
                                            <p:cond delay="0"/>
                                          </p:stCondLst>
                                        </p:cTn>
                                        <p:tgtEl>
                                          <p:spTgt spid="55299">
                                            <p:txEl>
                                              <p:pRg st="1" end="1"/>
                                            </p:txEl>
                                          </p:spTgt>
                                        </p:tgtEl>
                                        <p:attrNameLst>
                                          <p:attrName>style.visibility</p:attrName>
                                        </p:attrNameLst>
                                      </p:cBhvr>
                                      <p:to>
                                        <p:strVal val="visible"/>
                                      </p:to>
                                    </p:set>
                                    <p:anim from="(-#ppt_w/2)" to="(#ppt_x)" calcmode="lin" valueType="num">
                                      <p:cBhvr>
                                        <p:cTn id="14" dur="600" fill="hold">
                                          <p:stCondLst>
                                            <p:cond delay="0"/>
                                          </p:stCondLst>
                                        </p:cTn>
                                        <p:tgtEl>
                                          <p:spTgt spid="55299">
                                            <p:txEl>
                                              <p:pRg st="1" end="1"/>
                                            </p:txEl>
                                          </p:spTgt>
                                        </p:tgtEl>
                                        <p:attrNameLst>
                                          <p:attrName>ppt_x</p:attrName>
                                        </p:attrNameLst>
                                      </p:cBhvr>
                                    </p:anim>
                                    <p:anim from="0" to="-1.0" calcmode="lin" valueType="num">
                                      <p:cBhvr>
                                        <p:cTn id="15" dur="200" decel="50000" autoRev="1" fill="hold">
                                          <p:stCondLst>
                                            <p:cond delay="600"/>
                                          </p:stCondLst>
                                        </p:cTn>
                                        <p:tgtEl>
                                          <p:spTgt spid="55299">
                                            <p:txEl>
                                              <p:pRg st="1" end="1"/>
                                            </p:txEl>
                                          </p:spTgt>
                                        </p:tgtEl>
                                        <p:attrNameLst>
                                          <p:attrName>xshear</p:attrName>
                                        </p:attrNameLst>
                                      </p:cBhvr>
                                    </p:anim>
                                    <p:animScale>
                                      <p:cBhvr>
                                        <p:cTn id="16" dur="200" decel="100000" autoRev="1" fill="hold">
                                          <p:stCondLst>
                                            <p:cond delay="600"/>
                                          </p:stCondLst>
                                        </p:cTn>
                                        <p:tgtEl>
                                          <p:spTgt spid="55299">
                                            <p:txEl>
                                              <p:pRg st="1" end="1"/>
                                            </p:txEl>
                                          </p:spTgt>
                                        </p:tgtEl>
                                      </p:cBhvr>
                                      <p:from x="100000" y="100000"/>
                                      <p:to x="80000" y="100000"/>
                                    </p:animScale>
                                    <p:anim by="(#ppt_h/3+#ppt_w*0.1)" calcmode="lin" valueType="num">
                                      <p:cBhvr additive="sum">
                                        <p:cTn id="17" dur="200" decel="100000" autoRev="1" fill="hold">
                                          <p:stCondLst>
                                            <p:cond delay="600"/>
                                          </p:stCondLst>
                                        </p:cTn>
                                        <p:tgtEl>
                                          <p:spTgt spid="55299">
                                            <p:txEl>
                                              <p:pRg st="1" end="1"/>
                                            </p:txEl>
                                          </p:spTgt>
                                        </p:tgtEl>
                                        <p:attrNameLst>
                                          <p:attrName>ppt_x</p:attrName>
                                        </p:attrNameLst>
                                      </p:cBhvr>
                                    </p:anim>
                                  </p:childTnLst>
                                </p:cTn>
                              </p:par>
                            </p:childTnLst>
                          </p:cTn>
                        </p:par>
                        <p:par>
                          <p:cTn id="18" fill="hold">
                            <p:stCondLst>
                              <p:cond delay="2000"/>
                            </p:stCondLst>
                            <p:childTnLst>
                              <p:par>
                                <p:cTn id="19" presetID="34" presetClass="entr" presetSubtype="0" fill="hold" grpId="0" nodeType="afterEffect">
                                  <p:stCondLst>
                                    <p:cond delay="0"/>
                                  </p:stCondLst>
                                  <p:childTnLst>
                                    <p:set>
                                      <p:cBhvr>
                                        <p:cTn id="20" dur="1" fill="hold">
                                          <p:stCondLst>
                                            <p:cond delay="0"/>
                                          </p:stCondLst>
                                        </p:cTn>
                                        <p:tgtEl>
                                          <p:spTgt spid="55299">
                                            <p:txEl>
                                              <p:pRg st="2" end="2"/>
                                            </p:txEl>
                                          </p:spTgt>
                                        </p:tgtEl>
                                        <p:attrNameLst>
                                          <p:attrName>style.visibility</p:attrName>
                                        </p:attrNameLst>
                                      </p:cBhvr>
                                      <p:to>
                                        <p:strVal val="visible"/>
                                      </p:to>
                                    </p:set>
                                    <p:anim from="(-#ppt_w/2)" to="(#ppt_x)" calcmode="lin" valueType="num">
                                      <p:cBhvr>
                                        <p:cTn id="21" dur="600" fill="hold">
                                          <p:stCondLst>
                                            <p:cond delay="0"/>
                                          </p:stCondLst>
                                        </p:cTn>
                                        <p:tgtEl>
                                          <p:spTgt spid="55299">
                                            <p:txEl>
                                              <p:pRg st="2" end="2"/>
                                            </p:txEl>
                                          </p:spTgt>
                                        </p:tgtEl>
                                        <p:attrNameLst>
                                          <p:attrName>ppt_x</p:attrName>
                                        </p:attrNameLst>
                                      </p:cBhvr>
                                    </p:anim>
                                    <p:anim from="0" to="-1.0" calcmode="lin" valueType="num">
                                      <p:cBhvr>
                                        <p:cTn id="22" dur="200" decel="50000" autoRev="1" fill="hold">
                                          <p:stCondLst>
                                            <p:cond delay="600"/>
                                          </p:stCondLst>
                                        </p:cTn>
                                        <p:tgtEl>
                                          <p:spTgt spid="55299">
                                            <p:txEl>
                                              <p:pRg st="2" end="2"/>
                                            </p:txEl>
                                          </p:spTgt>
                                        </p:tgtEl>
                                        <p:attrNameLst>
                                          <p:attrName>xshear</p:attrName>
                                        </p:attrNameLst>
                                      </p:cBhvr>
                                    </p:anim>
                                    <p:animScale>
                                      <p:cBhvr>
                                        <p:cTn id="23" dur="200" decel="100000" autoRev="1" fill="hold">
                                          <p:stCondLst>
                                            <p:cond delay="600"/>
                                          </p:stCondLst>
                                        </p:cTn>
                                        <p:tgtEl>
                                          <p:spTgt spid="55299">
                                            <p:txEl>
                                              <p:pRg st="2" end="2"/>
                                            </p:txEl>
                                          </p:spTgt>
                                        </p:tgtEl>
                                      </p:cBhvr>
                                      <p:from x="100000" y="100000"/>
                                      <p:to x="80000" y="100000"/>
                                    </p:animScale>
                                    <p:anim by="(#ppt_h/3+#ppt_w*0.1)" calcmode="lin" valueType="num">
                                      <p:cBhvr additive="sum">
                                        <p:cTn id="24" dur="200" decel="100000" autoRev="1" fill="hold">
                                          <p:stCondLst>
                                            <p:cond delay="600"/>
                                          </p:stCondLst>
                                        </p:cTn>
                                        <p:tgtEl>
                                          <p:spTgt spid="55299">
                                            <p:txEl>
                                              <p:pRg st="2" end="2"/>
                                            </p:txEl>
                                          </p:spTgt>
                                        </p:tgtEl>
                                        <p:attrNameLst>
                                          <p:attrName>ppt_x</p:attrName>
                                        </p:attrNameLst>
                                      </p:cBhvr>
                                    </p:anim>
                                  </p:childTnLst>
                                </p:cTn>
                              </p:par>
                            </p:childTnLst>
                          </p:cTn>
                        </p:par>
                        <p:par>
                          <p:cTn id="25" fill="hold">
                            <p:stCondLst>
                              <p:cond delay="3000"/>
                            </p:stCondLst>
                            <p:childTnLst>
                              <p:par>
                                <p:cTn id="26" presetID="15" presetClass="entr" presetSubtype="0" fill="hold" nodeType="afterEffect">
                                  <p:stCondLst>
                                    <p:cond delay="0"/>
                                  </p:stCondLst>
                                  <p:childTnLst>
                                    <p:set>
                                      <p:cBhvr>
                                        <p:cTn id="27" dur="1" fill="hold">
                                          <p:stCondLst>
                                            <p:cond delay="0"/>
                                          </p:stCondLst>
                                        </p:cTn>
                                        <p:tgtEl>
                                          <p:spTgt spid="55300"/>
                                        </p:tgtEl>
                                        <p:attrNameLst>
                                          <p:attrName>style.visibility</p:attrName>
                                        </p:attrNameLst>
                                      </p:cBhvr>
                                      <p:to>
                                        <p:strVal val="visible"/>
                                      </p:to>
                                    </p:set>
                                    <p:anim calcmode="lin" valueType="num">
                                      <p:cBhvr>
                                        <p:cTn id="28" dur="1000" fill="hold"/>
                                        <p:tgtEl>
                                          <p:spTgt spid="55300"/>
                                        </p:tgtEl>
                                        <p:attrNameLst>
                                          <p:attrName>ppt_w</p:attrName>
                                        </p:attrNameLst>
                                      </p:cBhvr>
                                      <p:tavLst>
                                        <p:tav tm="0">
                                          <p:val>
                                            <p:fltVal val="0"/>
                                          </p:val>
                                        </p:tav>
                                        <p:tav tm="100000">
                                          <p:val>
                                            <p:strVal val="#ppt_w"/>
                                          </p:val>
                                        </p:tav>
                                      </p:tavLst>
                                    </p:anim>
                                    <p:anim calcmode="lin" valueType="num">
                                      <p:cBhvr>
                                        <p:cTn id="29" dur="1000" fill="hold"/>
                                        <p:tgtEl>
                                          <p:spTgt spid="55300"/>
                                        </p:tgtEl>
                                        <p:attrNameLst>
                                          <p:attrName>ppt_h</p:attrName>
                                        </p:attrNameLst>
                                      </p:cBhvr>
                                      <p:tavLst>
                                        <p:tav tm="0">
                                          <p:val>
                                            <p:fltVal val="0"/>
                                          </p:val>
                                        </p:tav>
                                        <p:tav tm="100000">
                                          <p:val>
                                            <p:strVal val="#ppt_h"/>
                                          </p:val>
                                        </p:tav>
                                      </p:tavLst>
                                    </p:anim>
                                    <p:anim calcmode="lin" valueType="num">
                                      <p:cBhvr>
                                        <p:cTn id="30" dur="1000" fill="hold"/>
                                        <p:tgtEl>
                                          <p:spTgt spid="55300"/>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55300"/>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4" fill="hold" grpId="0" nodeType="afterEffect">
                                  <p:stCondLst>
                                    <p:cond delay="2000"/>
                                  </p:stCondLst>
                                  <p:childTnLst>
                                    <p:set>
                                      <p:cBhvr>
                                        <p:cTn id="34" dur="1" fill="hold">
                                          <p:stCondLst>
                                            <p:cond delay="0"/>
                                          </p:stCondLst>
                                        </p:cTn>
                                        <p:tgtEl>
                                          <p:spTgt spid="55301"/>
                                        </p:tgtEl>
                                        <p:attrNameLst>
                                          <p:attrName>style.visibility</p:attrName>
                                        </p:attrNameLst>
                                      </p:cBhvr>
                                      <p:to>
                                        <p:strVal val="visible"/>
                                      </p:to>
                                    </p:set>
                                    <p:animEffect transition="in" filter="wipe(down)">
                                      <p:cBhvr>
                                        <p:cTn id="35" dur="500"/>
                                        <p:tgtEl>
                                          <p:spTgt spid="55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P spid="5530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457200" y="549275"/>
            <a:ext cx="8229600" cy="5318125"/>
          </a:xfrm>
        </p:spPr>
        <p:txBody>
          <a:bodyPr/>
          <a:lstStyle/>
          <a:p>
            <a:pPr eaLnBrk="1" hangingPunct="1">
              <a:lnSpc>
                <a:spcPct val="130000"/>
              </a:lnSpc>
            </a:pPr>
            <a:r>
              <a:rPr lang="ru-RU" sz="2800" b="1" i="1" smtClean="0">
                <a:solidFill>
                  <a:srgbClr val="CC0000"/>
                </a:solidFill>
                <a:latin typeface="Times New Roman" pitchFamily="18" charset="0"/>
              </a:rPr>
              <a:t>Ветвью</a:t>
            </a:r>
            <a:r>
              <a:rPr lang="ru-RU" sz="2800" b="1" i="1" smtClean="0">
                <a:latin typeface="Times New Roman" pitchFamily="18" charset="0"/>
              </a:rPr>
              <a:t> </a:t>
            </a:r>
            <a:r>
              <a:rPr lang="ru-RU" sz="2800" i="1" smtClean="0">
                <a:latin typeface="Times New Roman" pitchFamily="18" charset="0"/>
              </a:rPr>
              <a:t>называют совокупность связанных элементов электрической цепи между двумя узлами.</a:t>
            </a:r>
            <a:endParaRPr lang="ru-RU" sz="2800" smtClean="0">
              <a:latin typeface="Times New Roman" pitchFamily="18" charset="0"/>
            </a:endParaRPr>
          </a:p>
          <a:p>
            <a:pPr eaLnBrk="1" hangingPunct="1">
              <a:lnSpc>
                <a:spcPct val="130000"/>
              </a:lnSpc>
            </a:pPr>
            <a:r>
              <a:rPr lang="ru-RU" sz="2800" smtClean="0">
                <a:latin typeface="Times New Roman" pitchFamily="18" charset="0"/>
              </a:rPr>
              <a:t>Ветвь по определению содержит элементы, поэтому вертикальные связи рис.2 а) и б) ветвями не являются. Не является ветвью и диагональная связь рис.1а).</a:t>
            </a:r>
          </a:p>
        </p:txBody>
      </p:sp>
      <p:sp>
        <p:nvSpPr>
          <p:cNvPr id="56324" name="Text Box 4"/>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dissolve">
                                      <p:cBhvr>
                                        <p:cTn id="7" dur="500"/>
                                        <p:tgtEl>
                                          <p:spTgt spid="56323">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6323">
                                            <p:txEl>
                                              <p:pRg st="1" end="1"/>
                                            </p:txEl>
                                          </p:spTgt>
                                        </p:tgtEl>
                                        <p:attrNameLst>
                                          <p:attrName>style.visibility</p:attrName>
                                        </p:attrNameLst>
                                      </p:cBhvr>
                                      <p:to>
                                        <p:strVal val="visible"/>
                                      </p:to>
                                    </p:set>
                                    <p:animEffect transition="in" filter="dissolve">
                                      <p:cBhvr>
                                        <p:cTn id="11" dur="500"/>
                                        <p:tgtEl>
                                          <p:spTgt spid="56323">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2000"/>
                                  </p:stCondLst>
                                  <p:childTnLst>
                                    <p:set>
                                      <p:cBhvr>
                                        <p:cTn id="14" dur="1" fill="hold">
                                          <p:stCondLst>
                                            <p:cond delay="0"/>
                                          </p:stCondLst>
                                        </p:cTn>
                                        <p:tgtEl>
                                          <p:spTgt spid="56324"/>
                                        </p:tgtEl>
                                        <p:attrNameLst>
                                          <p:attrName>style.visibility</p:attrName>
                                        </p:attrNameLst>
                                      </p:cBhvr>
                                      <p:to>
                                        <p:strVal val="visible"/>
                                      </p:to>
                                    </p:set>
                                    <p:animEffect transition="in" filter="wipe(down)">
                                      <p:cBhvr>
                                        <p:cTn id="15" dur="500"/>
                                        <p:tgtEl>
                                          <p:spTgt spid="56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P spid="5632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body" idx="1"/>
          </p:nvPr>
        </p:nvSpPr>
        <p:spPr>
          <a:xfrm>
            <a:off x="457200" y="476250"/>
            <a:ext cx="8229600" cy="5391150"/>
          </a:xfrm>
        </p:spPr>
        <p:txBody>
          <a:bodyPr/>
          <a:lstStyle/>
          <a:p>
            <a:pPr algn="just" eaLnBrk="1" hangingPunct="1"/>
            <a:r>
              <a:rPr lang="ru-RU" sz="2800" b="1" i="1" smtClean="0">
                <a:solidFill>
                  <a:srgbClr val="CC0000"/>
                </a:solidFill>
                <a:latin typeface="Times New Roman" pitchFamily="18" charset="0"/>
              </a:rPr>
              <a:t>Контуром</a:t>
            </a:r>
            <a:r>
              <a:rPr lang="ru-RU" sz="2800" b="1" i="1" smtClean="0">
                <a:latin typeface="Times New Roman" pitchFamily="18" charset="0"/>
              </a:rPr>
              <a:t> </a:t>
            </a:r>
            <a:r>
              <a:rPr lang="ru-RU" sz="2800" i="1" smtClean="0">
                <a:latin typeface="Times New Roman" pitchFamily="18" charset="0"/>
              </a:rPr>
              <a:t>(замкнутым контуром) называют совокупность ветвей, образующих путь, при перемещении вдоль которого мы можем вернуться в исходную точку, не проходя более одного раза по каждой ветви и по каждому узлу.</a:t>
            </a:r>
            <a:endParaRPr lang="ru-RU" sz="2800" smtClean="0">
              <a:latin typeface="Times New Roman" pitchFamily="18" charset="0"/>
            </a:endParaRPr>
          </a:p>
          <a:p>
            <a:pPr algn="just" eaLnBrk="1" hangingPunct="1"/>
            <a:r>
              <a:rPr lang="ru-RU" sz="2800" smtClean="0">
                <a:latin typeface="Times New Roman" pitchFamily="18" charset="0"/>
              </a:rPr>
              <a:t>По определению различные контуры электрической цепи должны отличаться друг от друга по крайней мере одной ветвью.</a:t>
            </a:r>
          </a:p>
          <a:p>
            <a:pPr algn="just" eaLnBrk="1" hangingPunct="1"/>
            <a:r>
              <a:rPr lang="ru-RU" sz="2800" smtClean="0">
                <a:latin typeface="Times New Roman" pitchFamily="18" charset="0"/>
              </a:rPr>
              <a:t>Количество контуров, которые могут быть образованы для данной электрической цепи ограничено и определено.</a:t>
            </a:r>
          </a:p>
        </p:txBody>
      </p:sp>
      <p:sp>
        <p:nvSpPr>
          <p:cNvPr id="57348" name="Text Box 4"/>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plus(in)">
                                      <p:cBhvr>
                                        <p:cTn id="7" dur="2000"/>
                                        <p:tgtEl>
                                          <p:spTgt spid="57347">
                                            <p:txEl>
                                              <p:pRg st="0" end="0"/>
                                            </p:txEl>
                                          </p:spTgt>
                                        </p:tgtEl>
                                      </p:cBhvr>
                                    </p:animEffect>
                                  </p:childTnLst>
                                </p:cTn>
                              </p:par>
                            </p:childTnLst>
                          </p:cTn>
                        </p:par>
                        <p:par>
                          <p:cTn id="8" fill="hold">
                            <p:stCondLst>
                              <p:cond delay="2000"/>
                            </p:stCondLst>
                            <p:childTnLst>
                              <p:par>
                                <p:cTn id="9" presetID="13" presetClass="entr" presetSubtype="16" fill="hold" grpId="0" nodeType="after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animEffect transition="in" filter="plus(in)">
                                      <p:cBhvr>
                                        <p:cTn id="11" dur="2000"/>
                                        <p:tgtEl>
                                          <p:spTgt spid="57347">
                                            <p:txEl>
                                              <p:pRg st="1" end="1"/>
                                            </p:txEl>
                                          </p:spTgt>
                                        </p:tgtEl>
                                      </p:cBhvr>
                                    </p:animEffect>
                                  </p:childTnLst>
                                </p:cTn>
                              </p:par>
                            </p:childTnLst>
                          </p:cTn>
                        </p:par>
                        <p:par>
                          <p:cTn id="12" fill="hold">
                            <p:stCondLst>
                              <p:cond delay="4000"/>
                            </p:stCondLst>
                            <p:childTnLst>
                              <p:par>
                                <p:cTn id="13" presetID="13" presetClass="entr" presetSubtype="16" fill="hold" grpId="0" nodeType="afterEffect">
                                  <p:stCondLst>
                                    <p:cond delay="0"/>
                                  </p:stCondLst>
                                  <p:childTnLst>
                                    <p:set>
                                      <p:cBhvr>
                                        <p:cTn id="14" dur="1" fill="hold">
                                          <p:stCondLst>
                                            <p:cond delay="0"/>
                                          </p:stCondLst>
                                        </p:cTn>
                                        <p:tgtEl>
                                          <p:spTgt spid="57347">
                                            <p:txEl>
                                              <p:pRg st="2" end="2"/>
                                            </p:txEl>
                                          </p:spTgt>
                                        </p:tgtEl>
                                        <p:attrNameLst>
                                          <p:attrName>style.visibility</p:attrName>
                                        </p:attrNameLst>
                                      </p:cBhvr>
                                      <p:to>
                                        <p:strVal val="visible"/>
                                      </p:to>
                                    </p:set>
                                    <p:animEffect transition="in" filter="plus(in)">
                                      <p:cBhvr>
                                        <p:cTn id="15" dur="2000"/>
                                        <p:tgtEl>
                                          <p:spTgt spid="57347">
                                            <p:txEl>
                                              <p:pRg st="2" end="2"/>
                                            </p:txEl>
                                          </p:spTgt>
                                        </p:tgtEl>
                                      </p:cBhvr>
                                    </p:animEffect>
                                  </p:childTnLst>
                                </p:cTn>
                              </p:par>
                            </p:childTnLst>
                          </p:cTn>
                        </p:par>
                        <p:par>
                          <p:cTn id="16" fill="hold">
                            <p:stCondLst>
                              <p:cond delay="6000"/>
                            </p:stCondLst>
                            <p:childTnLst>
                              <p:par>
                                <p:cTn id="17" presetID="22" presetClass="entr" presetSubtype="4" fill="hold" grpId="0" nodeType="afterEffect">
                                  <p:stCondLst>
                                    <p:cond delay="2000"/>
                                  </p:stCondLst>
                                  <p:childTnLst>
                                    <p:set>
                                      <p:cBhvr>
                                        <p:cTn id="18" dur="1" fill="hold">
                                          <p:stCondLst>
                                            <p:cond delay="0"/>
                                          </p:stCondLst>
                                        </p:cTn>
                                        <p:tgtEl>
                                          <p:spTgt spid="57348"/>
                                        </p:tgtEl>
                                        <p:attrNameLst>
                                          <p:attrName>style.visibility</p:attrName>
                                        </p:attrNameLst>
                                      </p:cBhvr>
                                      <p:to>
                                        <p:strVal val="visible"/>
                                      </p:to>
                                    </p:set>
                                    <p:animEffect transition="in" filter="wipe(down)">
                                      <p:cBhvr>
                                        <p:cTn id="19" dur="500"/>
                                        <p:tgtEl>
                                          <p:spTgt spid="57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P spid="5734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457200" y="476250"/>
            <a:ext cx="8229600" cy="5391150"/>
          </a:xfrm>
        </p:spPr>
        <p:txBody>
          <a:bodyPr/>
          <a:lstStyle/>
          <a:p>
            <a:pPr algn="just" eaLnBrk="1" hangingPunct="1">
              <a:lnSpc>
                <a:spcPct val="110000"/>
              </a:lnSpc>
            </a:pPr>
            <a:r>
              <a:rPr lang="ru-RU" sz="2800" b="1" i="1" smtClean="0">
                <a:latin typeface="Times New Roman" pitchFamily="18" charset="0"/>
              </a:rPr>
              <a:t>Законы Кирхгофа</a:t>
            </a:r>
            <a:r>
              <a:rPr lang="ru-RU" sz="2800" smtClean="0">
                <a:latin typeface="Times New Roman" pitchFamily="18" charset="0"/>
              </a:rPr>
              <a:t> являются одной из форм закона сохранения энергии и потому относятся к фундаментальным законам природы.</a:t>
            </a:r>
            <a:endParaRPr lang="ru-RU" sz="2800" b="1" i="1" smtClean="0">
              <a:latin typeface="Times New Roman" pitchFamily="18" charset="0"/>
            </a:endParaRPr>
          </a:p>
          <a:p>
            <a:pPr algn="just" eaLnBrk="1" hangingPunct="1">
              <a:lnSpc>
                <a:spcPct val="80000"/>
              </a:lnSpc>
            </a:pPr>
            <a:r>
              <a:rPr lang="ru-RU" sz="2800" b="1" i="1" smtClean="0">
                <a:latin typeface="Times New Roman" pitchFamily="18" charset="0"/>
              </a:rPr>
              <a:t>Первый закон Кирхгофа</a:t>
            </a:r>
            <a:r>
              <a:rPr lang="ru-RU" sz="2800" smtClean="0">
                <a:latin typeface="Times New Roman" pitchFamily="18" charset="0"/>
              </a:rPr>
              <a:t> является следствием принципа непрерывности электрического тока, в соответствии с которым суммарный поток зарядов через любую замкнутую поверхность равен нулю, т.е. количество зарядов выходящих через эту поверхность должно быть равно количеству входящих зарядов. Основание этого принципа очевидно, т.к. при нарушении его электрические заряды внутри поверхности должны были бы либо исчезать, либо возникать без видимых причин.</a:t>
            </a:r>
          </a:p>
        </p:txBody>
      </p:sp>
      <p:sp>
        <p:nvSpPr>
          <p:cNvPr id="58372" name="Text Box 4"/>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randombar(horizontal)">
                                      <p:cBhvr>
                                        <p:cTn id="7" dur="500"/>
                                        <p:tgtEl>
                                          <p:spTgt spid="58371">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8371">
                                            <p:txEl>
                                              <p:pRg st="1" end="1"/>
                                            </p:txEl>
                                          </p:spTgt>
                                        </p:tgtEl>
                                        <p:attrNameLst>
                                          <p:attrName>style.visibility</p:attrName>
                                        </p:attrNameLst>
                                      </p:cBhvr>
                                      <p:to>
                                        <p:strVal val="visible"/>
                                      </p:to>
                                    </p:set>
                                    <p:animEffect transition="in" filter="randombar(horizontal)">
                                      <p:cBhvr>
                                        <p:cTn id="11" dur="500"/>
                                        <p:tgtEl>
                                          <p:spTgt spid="58371">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2000"/>
                                  </p:stCondLst>
                                  <p:childTnLst>
                                    <p:set>
                                      <p:cBhvr>
                                        <p:cTn id="14" dur="1" fill="hold">
                                          <p:stCondLst>
                                            <p:cond delay="0"/>
                                          </p:stCondLst>
                                        </p:cTn>
                                        <p:tgtEl>
                                          <p:spTgt spid="58372"/>
                                        </p:tgtEl>
                                        <p:attrNameLst>
                                          <p:attrName>style.visibility</p:attrName>
                                        </p:attrNameLst>
                                      </p:cBhvr>
                                      <p:to>
                                        <p:strVal val="visible"/>
                                      </p:to>
                                    </p:set>
                                    <p:animEffect transition="in" filter="wipe(down)">
                                      <p:cBhvr>
                                        <p:cTn id="15" dur="500"/>
                                        <p:tgtEl>
                                          <p:spTgt spid="58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P spid="5837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Rectangle 3"/>
          <p:cNvSpPr>
            <a:spLocks noGrp="1" noChangeArrowheads="1"/>
          </p:cNvSpPr>
          <p:nvPr>
            <p:ph type="body" sz="half" idx="1"/>
          </p:nvPr>
        </p:nvSpPr>
        <p:spPr>
          <a:xfrm>
            <a:off x="395288" y="476250"/>
            <a:ext cx="8424862" cy="649288"/>
          </a:xfrm>
          <a:noFill/>
        </p:spPr>
        <p:txBody>
          <a:bodyPr/>
          <a:lstStyle/>
          <a:p>
            <a:pPr algn="ctr" eaLnBrk="1" hangingPunct="1">
              <a:buFont typeface="Wingdings" pitchFamily="2" charset="2"/>
              <a:buNone/>
            </a:pPr>
            <a:r>
              <a:rPr lang="ru-RU" smtClean="0">
                <a:solidFill>
                  <a:schemeClr val="bg2"/>
                </a:solidFill>
                <a:latin typeface="Times New Roman" pitchFamily="18" charset="0"/>
              </a:rPr>
              <a:t>Первый</a:t>
            </a:r>
            <a:r>
              <a:rPr lang="en-US" smtClean="0">
                <a:solidFill>
                  <a:schemeClr val="bg2"/>
                </a:solidFill>
                <a:latin typeface="Times New Roman" pitchFamily="18" charset="0"/>
              </a:rPr>
              <a:t> </a:t>
            </a:r>
            <a:r>
              <a:rPr lang="ru-RU" smtClean="0">
                <a:solidFill>
                  <a:schemeClr val="bg2"/>
                </a:solidFill>
                <a:latin typeface="Times New Roman" pitchFamily="18" charset="0"/>
              </a:rPr>
              <a:t>закон Кирхгофа</a:t>
            </a:r>
          </a:p>
        </p:txBody>
      </p:sp>
      <p:sp>
        <p:nvSpPr>
          <p:cNvPr id="59396" name="Rectangle 4"/>
          <p:cNvSpPr>
            <a:spLocks noChangeArrowheads="1"/>
          </p:cNvSpPr>
          <p:nvPr/>
        </p:nvSpPr>
        <p:spPr bwMode="auto">
          <a:xfrm>
            <a:off x="3352800" y="990600"/>
            <a:ext cx="5486400" cy="4724400"/>
          </a:xfrm>
          <a:prstGeom prst="rect">
            <a:avLst/>
          </a:prstGeom>
          <a:noFill/>
          <a:ln w="9525">
            <a:noFill/>
            <a:miter lim="800000"/>
            <a:headEnd/>
            <a:tailEnd/>
          </a:ln>
        </p:spPr>
        <p:txBody>
          <a:bodyPr/>
          <a:lstStyle/>
          <a:p>
            <a:pPr marL="342900" indent="-342900" algn="just">
              <a:lnSpc>
                <a:spcPct val="115000"/>
              </a:lnSpc>
              <a:spcBef>
                <a:spcPct val="20000"/>
              </a:spcBef>
              <a:buClr>
                <a:schemeClr val="bg2"/>
              </a:buClr>
              <a:buSzPct val="75000"/>
              <a:buFont typeface="Wingdings" pitchFamily="2" charset="2"/>
              <a:buNone/>
            </a:pPr>
            <a:r>
              <a:rPr lang="ru-RU" sz="2600">
                <a:solidFill>
                  <a:srgbClr val="FF0000"/>
                </a:solidFill>
                <a:latin typeface="Times New Roman" pitchFamily="18" charset="0"/>
              </a:rPr>
              <a:t>Алгебраическая сумма токов в узле электрической цепи равна нулю:</a:t>
            </a:r>
          </a:p>
          <a:p>
            <a:pPr marL="342900" indent="-342900">
              <a:lnSpc>
                <a:spcPct val="115000"/>
              </a:lnSpc>
              <a:spcBef>
                <a:spcPct val="20000"/>
              </a:spcBef>
              <a:buClr>
                <a:schemeClr val="bg2"/>
              </a:buClr>
              <a:buSzPct val="75000"/>
              <a:buFont typeface="Wingdings" pitchFamily="2" charset="2"/>
              <a:buNone/>
            </a:pPr>
            <a:endParaRPr lang="ru-RU" sz="2600">
              <a:solidFill>
                <a:srgbClr val="FF0000"/>
              </a:solidFill>
              <a:latin typeface="Times New Roman" pitchFamily="18" charset="0"/>
            </a:endParaRPr>
          </a:p>
          <a:p>
            <a:pPr marL="342900" indent="-342900" algn="just">
              <a:lnSpc>
                <a:spcPct val="115000"/>
              </a:lnSpc>
              <a:spcBef>
                <a:spcPct val="20000"/>
              </a:spcBef>
              <a:buClr>
                <a:schemeClr val="bg2"/>
              </a:buClr>
              <a:buSzPct val="75000"/>
              <a:buFont typeface="Wingdings" pitchFamily="2" charset="2"/>
              <a:buNone/>
            </a:pPr>
            <a:endParaRPr lang="ru-RU" sz="2600">
              <a:latin typeface="Times New Roman" pitchFamily="18" charset="0"/>
            </a:endParaRPr>
          </a:p>
          <a:p>
            <a:pPr marL="342900" indent="-342900" algn="just">
              <a:lnSpc>
                <a:spcPct val="115000"/>
              </a:lnSpc>
              <a:spcBef>
                <a:spcPct val="20000"/>
              </a:spcBef>
              <a:buClr>
                <a:schemeClr val="bg2"/>
              </a:buClr>
              <a:buSzPct val="75000"/>
              <a:buFont typeface="Wingdings" pitchFamily="2" charset="2"/>
              <a:buNone/>
            </a:pPr>
            <a:r>
              <a:rPr lang="ru-RU" sz="2600">
                <a:latin typeface="Times New Roman" pitchFamily="18" charset="0"/>
              </a:rPr>
              <a:t>При этом токи, направленные к узлу, записываются со знаком «плюс», а токи, направленные от узла, - со знаком «минус».</a:t>
            </a:r>
          </a:p>
        </p:txBody>
      </p:sp>
      <p:graphicFrame>
        <p:nvGraphicFramePr>
          <p:cNvPr id="59406" name="Object 14"/>
          <p:cNvGraphicFramePr>
            <a:graphicFrameLocks noChangeAspect="1"/>
          </p:cNvGraphicFramePr>
          <p:nvPr>
            <p:ph sz="half" idx="2"/>
          </p:nvPr>
        </p:nvGraphicFramePr>
        <p:xfrm>
          <a:off x="5580063" y="1916113"/>
          <a:ext cx="1208087" cy="933450"/>
        </p:xfrm>
        <a:graphic>
          <a:graphicData uri="http://schemas.openxmlformats.org/presentationml/2006/ole">
            <p:oleObj spid="_x0000_s2050" name="Microsoft Equation 3.0" r:id="rId3" imgW="558720" imgH="431640" progId="Equation.3">
              <p:embed/>
            </p:oleObj>
          </a:graphicData>
        </a:graphic>
      </p:graphicFrame>
      <p:pic>
        <p:nvPicPr>
          <p:cNvPr id="59410" name="Picture 18"/>
          <p:cNvPicPr>
            <a:picLocks noChangeAspect="1" noChangeArrowheads="1"/>
          </p:cNvPicPr>
          <p:nvPr/>
        </p:nvPicPr>
        <p:blipFill>
          <a:blip r:embed="rId4" cstate="print"/>
          <a:srcRect/>
          <a:stretch>
            <a:fillRect/>
          </a:stretch>
        </p:blipFill>
        <p:spPr bwMode="auto">
          <a:xfrm>
            <a:off x="457200" y="1143000"/>
            <a:ext cx="2514600" cy="2486025"/>
          </a:xfrm>
          <a:prstGeom prst="rect">
            <a:avLst/>
          </a:prstGeom>
          <a:noFill/>
          <a:ln w="9525">
            <a:noFill/>
            <a:miter lim="800000"/>
            <a:headEnd/>
            <a:tailEnd/>
          </a:ln>
        </p:spPr>
      </p:pic>
      <p:sp>
        <p:nvSpPr>
          <p:cNvPr id="59411" name="Text Box 19"/>
          <p:cNvSpPr txBox="1">
            <a:spLocks noChangeArrowheads="1"/>
          </p:cNvSpPr>
          <p:nvPr/>
        </p:nvSpPr>
        <p:spPr bwMode="auto">
          <a:xfrm>
            <a:off x="381000" y="4191000"/>
            <a:ext cx="2574925" cy="519113"/>
          </a:xfrm>
          <a:prstGeom prst="rect">
            <a:avLst/>
          </a:prstGeom>
          <a:noFill/>
          <a:ln w="9525">
            <a:noFill/>
            <a:miter lim="800000"/>
            <a:headEnd/>
            <a:tailEnd/>
          </a:ln>
        </p:spPr>
        <p:txBody>
          <a:bodyPr wrap="none">
            <a:spAutoFit/>
          </a:bodyPr>
          <a:lstStyle/>
          <a:p>
            <a:r>
              <a:rPr lang="en-US" sz="2800">
                <a:solidFill>
                  <a:srgbClr val="284C6A"/>
                </a:solidFill>
                <a:latin typeface="Times New Roman" pitchFamily="18" charset="0"/>
              </a:rPr>
              <a:t>-I</a:t>
            </a:r>
            <a:r>
              <a:rPr lang="en-US" sz="2800" baseline="-25000">
                <a:solidFill>
                  <a:srgbClr val="284C6A"/>
                </a:solidFill>
                <a:latin typeface="Times New Roman" pitchFamily="18" charset="0"/>
              </a:rPr>
              <a:t>1</a:t>
            </a:r>
            <a:r>
              <a:rPr lang="en-US" sz="2800">
                <a:solidFill>
                  <a:srgbClr val="284C6A"/>
                </a:solidFill>
                <a:latin typeface="Times New Roman" pitchFamily="18" charset="0"/>
              </a:rPr>
              <a:t>+ I</a:t>
            </a:r>
            <a:r>
              <a:rPr lang="en-US" sz="2800" baseline="-25000">
                <a:solidFill>
                  <a:srgbClr val="284C6A"/>
                </a:solidFill>
                <a:latin typeface="Times New Roman" pitchFamily="18" charset="0"/>
              </a:rPr>
              <a:t>2</a:t>
            </a:r>
            <a:r>
              <a:rPr lang="en-US" sz="2800">
                <a:solidFill>
                  <a:srgbClr val="284C6A"/>
                </a:solidFill>
                <a:latin typeface="Times New Roman" pitchFamily="18" charset="0"/>
              </a:rPr>
              <a:t>+ I</a:t>
            </a:r>
            <a:r>
              <a:rPr lang="en-US" sz="2800" baseline="-25000">
                <a:solidFill>
                  <a:srgbClr val="284C6A"/>
                </a:solidFill>
                <a:latin typeface="Times New Roman" pitchFamily="18" charset="0"/>
              </a:rPr>
              <a:t>3</a:t>
            </a:r>
            <a:r>
              <a:rPr lang="en-US" sz="2800">
                <a:solidFill>
                  <a:srgbClr val="284C6A"/>
                </a:solidFill>
                <a:latin typeface="Times New Roman" pitchFamily="18" charset="0"/>
              </a:rPr>
              <a:t>- I</a:t>
            </a:r>
            <a:r>
              <a:rPr lang="en-US" sz="2800" baseline="-25000">
                <a:solidFill>
                  <a:srgbClr val="284C6A"/>
                </a:solidFill>
                <a:latin typeface="Times New Roman" pitchFamily="18" charset="0"/>
              </a:rPr>
              <a:t>4 </a:t>
            </a:r>
            <a:r>
              <a:rPr lang="en-US" sz="2800">
                <a:solidFill>
                  <a:srgbClr val="284C6A"/>
                </a:solidFill>
                <a:latin typeface="Times New Roman" pitchFamily="18" charset="0"/>
              </a:rPr>
              <a:t>= 0</a:t>
            </a:r>
            <a:endParaRPr lang="ru-RU" sz="2800">
              <a:solidFill>
                <a:srgbClr val="284C6A"/>
              </a:solidFill>
              <a:latin typeface="Times New Roman" pitchFamily="18" charset="0"/>
            </a:endParaRPr>
          </a:p>
        </p:txBody>
      </p:sp>
      <p:sp>
        <p:nvSpPr>
          <p:cNvPr id="59412" name="Text Box 20"/>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9395"/>
                                        </p:tgtEl>
                                        <p:attrNameLst>
                                          <p:attrName>style.visibility</p:attrName>
                                        </p:attrNameLst>
                                      </p:cBhvr>
                                      <p:to>
                                        <p:strVal val="visible"/>
                                      </p:to>
                                    </p:set>
                                  </p:childTnLst>
                                </p:cTn>
                              </p:par>
                            </p:childTnLst>
                          </p:cTn>
                        </p:par>
                        <p:par>
                          <p:cTn id="7" fill="hold">
                            <p:stCondLst>
                              <p:cond delay="500"/>
                            </p:stCondLst>
                            <p:childTnLst>
                              <p:par>
                                <p:cTn id="8" presetID="9" presetClass="entr" presetSubtype="0" fill="hold" nodeType="afterEffect">
                                  <p:stCondLst>
                                    <p:cond delay="0"/>
                                  </p:stCondLst>
                                  <p:childTnLst>
                                    <p:set>
                                      <p:cBhvr>
                                        <p:cTn id="9" dur="1" fill="hold">
                                          <p:stCondLst>
                                            <p:cond delay="0"/>
                                          </p:stCondLst>
                                        </p:cTn>
                                        <p:tgtEl>
                                          <p:spTgt spid="59410"/>
                                        </p:tgtEl>
                                        <p:attrNameLst>
                                          <p:attrName>style.visibility</p:attrName>
                                        </p:attrNameLst>
                                      </p:cBhvr>
                                      <p:to>
                                        <p:strVal val="visible"/>
                                      </p:to>
                                    </p:set>
                                    <p:animEffect transition="in" filter="dissolve">
                                      <p:cBhvr>
                                        <p:cTn id="10" dur="500"/>
                                        <p:tgtEl>
                                          <p:spTgt spid="59410"/>
                                        </p:tgtEl>
                                      </p:cBhvr>
                                    </p:animEffect>
                                  </p:childTnLst>
                                </p:cTn>
                              </p:par>
                            </p:childTnLst>
                          </p:cTn>
                        </p:par>
                        <p:par>
                          <p:cTn id="11" fill="hold">
                            <p:stCondLst>
                              <p:cond delay="1000"/>
                            </p:stCondLst>
                            <p:childTnLst>
                              <p:par>
                                <p:cTn id="12" presetID="4" presetClass="entr" presetSubtype="32" fill="hold" nodeType="afterEffect">
                                  <p:stCondLst>
                                    <p:cond delay="0"/>
                                  </p:stCondLst>
                                  <p:childTnLst>
                                    <p:set>
                                      <p:cBhvr>
                                        <p:cTn id="13" dur="1" fill="hold">
                                          <p:stCondLst>
                                            <p:cond delay="0"/>
                                          </p:stCondLst>
                                        </p:cTn>
                                        <p:tgtEl>
                                          <p:spTgt spid="59406"/>
                                        </p:tgtEl>
                                        <p:attrNameLst>
                                          <p:attrName>style.visibility</p:attrName>
                                        </p:attrNameLst>
                                      </p:cBhvr>
                                      <p:to>
                                        <p:strVal val="visible"/>
                                      </p:to>
                                    </p:set>
                                    <p:animEffect transition="in" filter="box(out)">
                                      <p:cBhvr>
                                        <p:cTn id="14" dur="500"/>
                                        <p:tgtEl>
                                          <p:spTgt spid="59406"/>
                                        </p:tgtEl>
                                      </p:cBhvr>
                                    </p:animEffect>
                                  </p:childTnLst>
                                </p:cTn>
                              </p:par>
                            </p:childTnLst>
                          </p:cTn>
                        </p:par>
                        <p:par>
                          <p:cTn id="15" fill="hold">
                            <p:stCondLst>
                              <p:cond delay="1500"/>
                            </p:stCondLst>
                            <p:childTnLst>
                              <p:par>
                                <p:cTn id="16" presetID="4" presetClass="entr" presetSubtype="16" fill="hold" grpId="0" nodeType="afterEffect">
                                  <p:stCondLst>
                                    <p:cond delay="3000"/>
                                  </p:stCondLst>
                                  <p:childTnLst>
                                    <p:set>
                                      <p:cBhvr>
                                        <p:cTn id="17" dur="1" fill="hold">
                                          <p:stCondLst>
                                            <p:cond delay="0"/>
                                          </p:stCondLst>
                                        </p:cTn>
                                        <p:tgtEl>
                                          <p:spTgt spid="59396">
                                            <p:txEl>
                                              <p:pRg st="0" end="0"/>
                                            </p:txEl>
                                          </p:spTgt>
                                        </p:tgtEl>
                                        <p:attrNameLst>
                                          <p:attrName>style.visibility</p:attrName>
                                        </p:attrNameLst>
                                      </p:cBhvr>
                                      <p:to>
                                        <p:strVal val="visible"/>
                                      </p:to>
                                    </p:set>
                                    <p:animEffect transition="in" filter="box(in)">
                                      <p:cBhvr>
                                        <p:cTn id="18" dur="500"/>
                                        <p:tgtEl>
                                          <p:spTgt spid="59396">
                                            <p:txEl>
                                              <p:pRg st="0" end="0"/>
                                            </p:txEl>
                                          </p:spTgt>
                                        </p:tgtEl>
                                      </p:cBhvr>
                                    </p:animEffect>
                                  </p:childTnLst>
                                </p:cTn>
                              </p:par>
                            </p:childTnLst>
                          </p:cTn>
                        </p:par>
                        <p:par>
                          <p:cTn id="19" fill="hold">
                            <p:stCondLst>
                              <p:cond delay="5000"/>
                            </p:stCondLst>
                            <p:childTnLst>
                              <p:par>
                                <p:cTn id="20" presetID="4" presetClass="entr" presetSubtype="16" fill="hold" grpId="0" nodeType="afterEffect">
                                  <p:stCondLst>
                                    <p:cond delay="3000"/>
                                  </p:stCondLst>
                                  <p:childTnLst>
                                    <p:set>
                                      <p:cBhvr>
                                        <p:cTn id="21" dur="1" fill="hold">
                                          <p:stCondLst>
                                            <p:cond delay="0"/>
                                          </p:stCondLst>
                                        </p:cTn>
                                        <p:tgtEl>
                                          <p:spTgt spid="59396">
                                            <p:txEl>
                                              <p:pRg st="3" end="3"/>
                                            </p:txEl>
                                          </p:spTgt>
                                        </p:tgtEl>
                                        <p:attrNameLst>
                                          <p:attrName>style.visibility</p:attrName>
                                        </p:attrNameLst>
                                      </p:cBhvr>
                                      <p:to>
                                        <p:strVal val="visible"/>
                                      </p:to>
                                    </p:set>
                                    <p:animEffect transition="in" filter="box(in)">
                                      <p:cBhvr>
                                        <p:cTn id="22" dur="500"/>
                                        <p:tgtEl>
                                          <p:spTgt spid="59396">
                                            <p:txEl>
                                              <p:pRg st="3" end="3"/>
                                            </p:txEl>
                                          </p:spTgt>
                                        </p:tgtEl>
                                      </p:cBhvr>
                                    </p:animEffect>
                                  </p:childTnLst>
                                </p:cTn>
                              </p:par>
                            </p:childTnLst>
                          </p:cTn>
                        </p:par>
                        <p:par>
                          <p:cTn id="23" fill="hold">
                            <p:stCondLst>
                              <p:cond delay="8500"/>
                            </p:stCondLst>
                            <p:childTnLst>
                              <p:par>
                                <p:cTn id="24" presetID="2" presetClass="entr" presetSubtype="4" fill="hold" grpId="0" nodeType="afterEffect">
                                  <p:stCondLst>
                                    <p:cond delay="0"/>
                                  </p:stCondLst>
                                  <p:childTnLst>
                                    <p:set>
                                      <p:cBhvr>
                                        <p:cTn id="25" dur="1" fill="hold">
                                          <p:stCondLst>
                                            <p:cond delay="0"/>
                                          </p:stCondLst>
                                        </p:cTn>
                                        <p:tgtEl>
                                          <p:spTgt spid="59411"/>
                                        </p:tgtEl>
                                        <p:attrNameLst>
                                          <p:attrName>style.visibility</p:attrName>
                                        </p:attrNameLst>
                                      </p:cBhvr>
                                      <p:to>
                                        <p:strVal val="visible"/>
                                      </p:to>
                                    </p:set>
                                    <p:anim calcmode="lin" valueType="num">
                                      <p:cBhvr additive="base">
                                        <p:cTn id="26" dur="500" fill="hold"/>
                                        <p:tgtEl>
                                          <p:spTgt spid="59411"/>
                                        </p:tgtEl>
                                        <p:attrNameLst>
                                          <p:attrName>ppt_x</p:attrName>
                                        </p:attrNameLst>
                                      </p:cBhvr>
                                      <p:tavLst>
                                        <p:tav tm="0">
                                          <p:val>
                                            <p:strVal val="#ppt_x"/>
                                          </p:val>
                                        </p:tav>
                                        <p:tav tm="100000">
                                          <p:val>
                                            <p:strVal val="#ppt_x"/>
                                          </p:val>
                                        </p:tav>
                                      </p:tavLst>
                                    </p:anim>
                                    <p:anim calcmode="lin" valueType="num">
                                      <p:cBhvr additive="base">
                                        <p:cTn id="27" dur="500" fill="hold"/>
                                        <p:tgtEl>
                                          <p:spTgt spid="59411"/>
                                        </p:tgtEl>
                                        <p:attrNameLst>
                                          <p:attrName>ppt_y</p:attrName>
                                        </p:attrNameLst>
                                      </p:cBhvr>
                                      <p:tavLst>
                                        <p:tav tm="0">
                                          <p:val>
                                            <p:strVal val="1+#ppt_h/2"/>
                                          </p:val>
                                        </p:tav>
                                        <p:tav tm="100000">
                                          <p:val>
                                            <p:strVal val="#ppt_y"/>
                                          </p:val>
                                        </p:tav>
                                      </p:tavLst>
                                    </p:anim>
                                  </p:childTnLst>
                                </p:cTn>
                              </p:par>
                            </p:childTnLst>
                          </p:cTn>
                        </p:par>
                        <p:par>
                          <p:cTn id="28" fill="hold">
                            <p:stCondLst>
                              <p:cond delay="9000"/>
                            </p:stCondLst>
                            <p:childTnLst>
                              <p:par>
                                <p:cTn id="29" presetID="22" presetClass="entr" presetSubtype="4" fill="hold" grpId="0" nodeType="afterEffect">
                                  <p:stCondLst>
                                    <p:cond delay="2000"/>
                                  </p:stCondLst>
                                  <p:childTnLst>
                                    <p:set>
                                      <p:cBhvr>
                                        <p:cTn id="30" dur="1" fill="hold">
                                          <p:stCondLst>
                                            <p:cond delay="0"/>
                                          </p:stCondLst>
                                        </p:cTn>
                                        <p:tgtEl>
                                          <p:spTgt spid="59412"/>
                                        </p:tgtEl>
                                        <p:attrNameLst>
                                          <p:attrName>style.visibility</p:attrName>
                                        </p:attrNameLst>
                                      </p:cBhvr>
                                      <p:to>
                                        <p:strVal val="visible"/>
                                      </p:to>
                                    </p:set>
                                    <p:animEffect transition="in" filter="wipe(down)">
                                      <p:cBhvr>
                                        <p:cTn id="31" dur="500"/>
                                        <p:tgtEl>
                                          <p:spTgt spid="59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utoUpdateAnimBg="0"/>
      <p:bldP spid="59396" grpId="0" build="p" autoUpdateAnimBg="0" advAuto="3000"/>
      <p:bldP spid="59411" grpId="0" autoUpdateAnimBg="0"/>
      <p:bldP spid="5941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40" name="Rectangle 4"/>
          <p:cNvSpPr>
            <a:spLocks noGrp="1" noChangeArrowheads="1"/>
          </p:cNvSpPr>
          <p:nvPr>
            <p:ph type="title"/>
          </p:nvPr>
        </p:nvSpPr>
        <p:spPr>
          <a:xfrm>
            <a:off x="468313" y="260350"/>
            <a:ext cx="8229600" cy="792163"/>
          </a:xfrm>
        </p:spPr>
        <p:txBody>
          <a:bodyPr/>
          <a:lstStyle/>
          <a:p>
            <a:pPr algn="ctr" eaLnBrk="1" hangingPunct="1"/>
            <a:r>
              <a:rPr lang="ru-RU" sz="3200" smtClean="0">
                <a:solidFill>
                  <a:schemeClr val="bg2"/>
                </a:solidFill>
                <a:latin typeface="Times New Roman" pitchFamily="18" charset="0"/>
              </a:rPr>
              <a:t>Второй</a:t>
            </a:r>
            <a:r>
              <a:rPr lang="en-US" sz="3200" smtClean="0">
                <a:solidFill>
                  <a:schemeClr val="bg2"/>
                </a:solidFill>
                <a:latin typeface="Times New Roman" pitchFamily="18" charset="0"/>
              </a:rPr>
              <a:t> </a:t>
            </a:r>
            <a:r>
              <a:rPr lang="ru-RU" sz="3200" smtClean="0">
                <a:solidFill>
                  <a:schemeClr val="bg2"/>
                </a:solidFill>
                <a:latin typeface="Times New Roman" pitchFamily="18" charset="0"/>
              </a:rPr>
              <a:t>закон Кирхгофа</a:t>
            </a:r>
          </a:p>
        </p:txBody>
      </p:sp>
      <p:sp>
        <p:nvSpPr>
          <p:cNvPr id="65538" name="Rectangle 2"/>
          <p:cNvSpPr>
            <a:spLocks noGrp="1" noChangeArrowheads="1"/>
          </p:cNvSpPr>
          <p:nvPr>
            <p:ph type="subTitle" idx="4294967295"/>
          </p:nvPr>
        </p:nvSpPr>
        <p:spPr>
          <a:xfrm>
            <a:off x="3962400" y="914400"/>
            <a:ext cx="5181600" cy="4098925"/>
          </a:xfrm>
        </p:spPr>
        <p:txBody>
          <a:bodyPr/>
          <a:lstStyle/>
          <a:p>
            <a:pPr marL="0" indent="0" algn="just" eaLnBrk="1" hangingPunct="1">
              <a:lnSpc>
                <a:spcPct val="95000"/>
              </a:lnSpc>
              <a:buFont typeface="Wingdings" pitchFamily="2" charset="2"/>
              <a:buNone/>
            </a:pPr>
            <a:r>
              <a:rPr lang="ru-RU" sz="2600" smtClean="0">
                <a:solidFill>
                  <a:srgbClr val="FF0000"/>
                </a:solidFill>
                <a:latin typeface="Times New Roman" pitchFamily="18" charset="0"/>
              </a:rPr>
              <a:t>Алгебраическая сумма падений напряжений в ветвях любого замкнутого контура равна алгебраической сумме ЭДС, действующих в этом контуре,:</a:t>
            </a:r>
          </a:p>
          <a:p>
            <a:pPr marL="0" indent="0" eaLnBrk="1" hangingPunct="1">
              <a:lnSpc>
                <a:spcPct val="115000"/>
              </a:lnSpc>
              <a:buFont typeface="Wingdings" pitchFamily="2" charset="2"/>
              <a:buNone/>
            </a:pPr>
            <a:endParaRPr lang="ru-RU" sz="2600" smtClean="0">
              <a:solidFill>
                <a:srgbClr val="FF0000"/>
              </a:solidFill>
              <a:latin typeface="Times New Roman" pitchFamily="18" charset="0"/>
            </a:endParaRPr>
          </a:p>
          <a:p>
            <a:pPr marL="0" indent="0" algn="just" eaLnBrk="1" hangingPunct="1">
              <a:lnSpc>
                <a:spcPct val="115000"/>
              </a:lnSpc>
              <a:buFont typeface="Wingdings" pitchFamily="2" charset="2"/>
              <a:buNone/>
            </a:pPr>
            <a:endParaRPr lang="ru-RU" sz="2600" smtClean="0">
              <a:latin typeface="Times New Roman" pitchFamily="18" charset="0"/>
            </a:endParaRPr>
          </a:p>
          <a:p>
            <a:pPr marL="0" indent="0" algn="just" eaLnBrk="1" hangingPunct="1">
              <a:lnSpc>
                <a:spcPct val="85000"/>
              </a:lnSpc>
              <a:buFont typeface="Wingdings" pitchFamily="2" charset="2"/>
              <a:buNone/>
            </a:pPr>
            <a:r>
              <a:rPr lang="ru-RU" sz="2400" smtClean="0">
                <a:latin typeface="Times New Roman" pitchFamily="18" charset="0"/>
              </a:rPr>
              <a:t>Направление обхода контура выбираем произвольно (в примере против часовой стрелки). </a:t>
            </a:r>
            <a:endParaRPr lang="ru-RU" sz="2400" smtClean="0"/>
          </a:p>
        </p:txBody>
      </p:sp>
      <p:graphicFrame>
        <p:nvGraphicFramePr>
          <p:cNvPr id="65542" name="Object 6"/>
          <p:cNvGraphicFramePr>
            <a:graphicFrameLocks noChangeAspect="1"/>
          </p:cNvGraphicFramePr>
          <p:nvPr/>
        </p:nvGraphicFramePr>
        <p:xfrm>
          <a:off x="5508625" y="2852738"/>
          <a:ext cx="2146300" cy="1066800"/>
        </p:xfrm>
        <a:graphic>
          <a:graphicData uri="http://schemas.openxmlformats.org/presentationml/2006/ole">
            <p:oleObj spid="_x0000_s3074" name="Microsoft Equation 3.0" r:id="rId3" imgW="965160" imgH="431640" progId="Equation.3">
              <p:embed/>
            </p:oleObj>
          </a:graphicData>
        </a:graphic>
      </p:graphicFrame>
      <p:sp>
        <p:nvSpPr>
          <p:cNvPr id="65544" name="Text Box 8"/>
          <p:cNvSpPr txBox="1">
            <a:spLocks noChangeArrowheads="1"/>
          </p:cNvSpPr>
          <p:nvPr/>
        </p:nvSpPr>
        <p:spPr bwMode="auto">
          <a:xfrm>
            <a:off x="304800" y="4114800"/>
            <a:ext cx="3200400" cy="885825"/>
          </a:xfrm>
          <a:prstGeom prst="rect">
            <a:avLst/>
          </a:prstGeom>
          <a:noFill/>
          <a:ln w="9525">
            <a:noFill/>
            <a:miter lim="800000"/>
            <a:headEnd/>
            <a:tailEnd/>
          </a:ln>
        </p:spPr>
        <p:txBody>
          <a:bodyPr>
            <a:spAutoFit/>
          </a:bodyPr>
          <a:lstStyle/>
          <a:p>
            <a:pPr algn="ctr"/>
            <a:r>
              <a:rPr lang="en-US" sz="2600">
                <a:solidFill>
                  <a:srgbClr val="284C6A"/>
                </a:solidFill>
                <a:latin typeface="Times New Roman" pitchFamily="18" charset="0"/>
              </a:rPr>
              <a:t>I</a:t>
            </a:r>
            <a:r>
              <a:rPr lang="en-US" sz="2600" baseline="-25000">
                <a:solidFill>
                  <a:srgbClr val="284C6A"/>
                </a:solidFill>
                <a:latin typeface="Times New Roman" pitchFamily="18" charset="0"/>
              </a:rPr>
              <a:t>1</a:t>
            </a:r>
            <a:r>
              <a:rPr lang="en-US" sz="2600">
                <a:solidFill>
                  <a:srgbClr val="284C6A"/>
                </a:solidFill>
                <a:latin typeface="Times New Roman" pitchFamily="18" charset="0"/>
              </a:rPr>
              <a:t>R</a:t>
            </a:r>
            <a:r>
              <a:rPr lang="en-US" sz="2600" baseline="-25000">
                <a:solidFill>
                  <a:srgbClr val="284C6A"/>
                </a:solidFill>
                <a:latin typeface="Times New Roman" pitchFamily="18" charset="0"/>
              </a:rPr>
              <a:t>1</a:t>
            </a:r>
            <a:r>
              <a:rPr lang="en-US" sz="2600">
                <a:solidFill>
                  <a:srgbClr val="284C6A"/>
                </a:solidFill>
                <a:latin typeface="Times New Roman" pitchFamily="18" charset="0"/>
              </a:rPr>
              <a:t>+I</a:t>
            </a:r>
            <a:r>
              <a:rPr lang="en-US" sz="2600" baseline="-25000">
                <a:solidFill>
                  <a:srgbClr val="284C6A"/>
                </a:solidFill>
                <a:latin typeface="Times New Roman" pitchFamily="18" charset="0"/>
              </a:rPr>
              <a:t>2</a:t>
            </a:r>
            <a:r>
              <a:rPr lang="en-US" sz="2600">
                <a:solidFill>
                  <a:srgbClr val="284C6A"/>
                </a:solidFill>
                <a:latin typeface="Times New Roman" pitchFamily="18" charset="0"/>
              </a:rPr>
              <a:t>R</a:t>
            </a:r>
            <a:r>
              <a:rPr lang="en-US" sz="2600" baseline="-25000">
                <a:solidFill>
                  <a:srgbClr val="284C6A"/>
                </a:solidFill>
                <a:latin typeface="Times New Roman" pitchFamily="18" charset="0"/>
              </a:rPr>
              <a:t>2</a:t>
            </a:r>
            <a:r>
              <a:rPr lang="en-US" sz="2600">
                <a:solidFill>
                  <a:srgbClr val="284C6A"/>
                </a:solidFill>
                <a:latin typeface="Times New Roman" pitchFamily="18" charset="0"/>
              </a:rPr>
              <a:t>-I</a:t>
            </a:r>
            <a:r>
              <a:rPr lang="en-US" sz="2600" baseline="-25000">
                <a:solidFill>
                  <a:srgbClr val="284C6A"/>
                </a:solidFill>
                <a:latin typeface="Times New Roman" pitchFamily="18" charset="0"/>
              </a:rPr>
              <a:t>3</a:t>
            </a:r>
            <a:r>
              <a:rPr lang="en-US" sz="2600">
                <a:solidFill>
                  <a:srgbClr val="284C6A"/>
                </a:solidFill>
                <a:latin typeface="Times New Roman" pitchFamily="18" charset="0"/>
              </a:rPr>
              <a:t>R</a:t>
            </a:r>
            <a:r>
              <a:rPr lang="en-US" sz="2600" baseline="-25000">
                <a:solidFill>
                  <a:srgbClr val="284C6A"/>
                </a:solidFill>
                <a:latin typeface="Times New Roman" pitchFamily="18" charset="0"/>
              </a:rPr>
              <a:t>3</a:t>
            </a:r>
            <a:r>
              <a:rPr lang="en-US" sz="2600">
                <a:solidFill>
                  <a:srgbClr val="284C6A"/>
                </a:solidFill>
                <a:latin typeface="Times New Roman" pitchFamily="18" charset="0"/>
              </a:rPr>
              <a:t>-I</a:t>
            </a:r>
            <a:r>
              <a:rPr lang="en-US" sz="2600" baseline="-25000">
                <a:solidFill>
                  <a:srgbClr val="284C6A"/>
                </a:solidFill>
                <a:latin typeface="Times New Roman" pitchFamily="18" charset="0"/>
              </a:rPr>
              <a:t>4</a:t>
            </a:r>
            <a:r>
              <a:rPr lang="en-US" sz="2600">
                <a:solidFill>
                  <a:srgbClr val="284C6A"/>
                </a:solidFill>
                <a:latin typeface="Times New Roman" pitchFamily="18" charset="0"/>
              </a:rPr>
              <a:t>R</a:t>
            </a:r>
            <a:r>
              <a:rPr lang="en-US" sz="2600" baseline="-25000">
                <a:solidFill>
                  <a:srgbClr val="284C6A"/>
                </a:solidFill>
                <a:latin typeface="Times New Roman" pitchFamily="18" charset="0"/>
              </a:rPr>
              <a:t>4</a:t>
            </a:r>
            <a:r>
              <a:rPr lang="en-US" sz="2600">
                <a:solidFill>
                  <a:srgbClr val="284C6A"/>
                </a:solidFill>
                <a:latin typeface="Times New Roman" pitchFamily="18" charset="0"/>
              </a:rPr>
              <a:t>=</a:t>
            </a:r>
          </a:p>
          <a:p>
            <a:pPr algn="ctr"/>
            <a:r>
              <a:rPr lang="en-US" sz="2600">
                <a:solidFill>
                  <a:srgbClr val="284C6A"/>
                </a:solidFill>
                <a:latin typeface="Times New Roman" pitchFamily="18" charset="0"/>
              </a:rPr>
              <a:t>=E</a:t>
            </a:r>
            <a:r>
              <a:rPr lang="en-US" sz="2600" baseline="-25000">
                <a:solidFill>
                  <a:srgbClr val="284C6A"/>
                </a:solidFill>
                <a:latin typeface="Times New Roman" pitchFamily="18" charset="0"/>
              </a:rPr>
              <a:t>1</a:t>
            </a:r>
            <a:r>
              <a:rPr lang="en-US" sz="2600">
                <a:solidFill>
                  <a:srgbClr val="284C6A"/>
                </a:solidFill>
                <a:latin typeface="Times New Roman" pitchFamily="18" charset="0"/>
              </a:rPr>
              <a:t>-E</a:t>
            </a:r>
            <a:r>
              <a:rPr lang="en-US" sz="2600" baseline="-25000">
                <a:solidFill>
                  <a:srgbClr val="284C6A"/>
                </a:solidFill>
                <a:latin typeface="Times New Roman" pitchFamily="18" charset="0"/>
              </a:rPr>
              <a:t>2</a:t>
            </a:r>
            <a:endParaRPr lang="ru-RU" sz="2600" baseline="-25000">
              <a:solidFill>
                <a:srgbClr val="284C6A"/>
              </a:solidFill>
              <a:latin typeface="Times New Roman" pitchFamily="18" charset="0"/>
            </a:endParaRPr>
          </a:p>
        </p:txBody>
      </p:sp>
      <p:pic>
        <p:nvPicPr>
          <p:cNvPr id="65545" name="Picture 9"/>
          <p:cNvPicPr>
            <a:picLocks noChangeAspect="1" noChangeArrowheads="1"/>
          </p:cNvPicPr>
          <p:nvPr/>
        </p:nvPicPr>
        <p:blipFill>
          <a:blip r:embed="rId4" cstate="print"/>
          <a:srcRect/>
          <a:stretch>
            <a:fillRect/>
          </a:stretch>
        </p:blipFill>
        <p:spPr bwMode="auto">
          <a:xfrm>
            <a:off x="250825" y="1125538"/>
            <a:ext cx="3240088" cy="2736850"/>
          </a:xfrm>
          <a:prstGeom prst="rect">
            <a:avLst/>
          </a:prstGeom>
          <a:noFill/>
          <a:ln w="9525">
            <a:noFill/>
            <a:miter lim="800000"/>
            <a:headEnd/>
            <a:tailEnd/>
          </a:ln>
        </p:spPr>
      </p:pic>
      <p:sp>
        <p:nvSpPr>
          <p:cNvPr id="65546" name="Rectangle 10"/>
          <p:cNvSpPr>
            <a:spLocks noChangeArrowheads="1"/>
          </p:cNvSpPr>
          <p:nvPr/>
        </p:nvSpPr>
        <p:spPr bwMode="auto">
          <a:xfrm>
            <a:off x="323850" y="5157788"/>
            <a:ext cx="8569325" cy="1190625"/>
          </a:xfrm>
          <a:prstGeom prst="rect">
            <a:avLst/>
          </a:prstGeom>
          <a:noFill/>
          <a:ln w="9525">
            <a:noFill/>
            <a:miter lim="800000"/>
            <a:headEnd/>
            <a:tailEnd/>
          </a:ln>
        </p:spPr>
        <p:txBody>
          <a:bodyPr>
            <a:spAutoFit/>
          </a:bodyPr>
          <a:lstStyle/>
          <a:p>
            <a:pPr algn="just"/>
            <a:r>
              <a:rPr lang="ru-RU" b="1">
                <a:latin typeface="Times New Roman" pitchFamily="18" charset="0"/>
              </a:rPr>
              <a:t>Примечание:</a:t>
            </a:r>
            <a:r>
              <a:rPr lang="ru-RU">
                <a:latin typeface="Times New Roman" pitchFamily="18" charset="0"/>
              </a:rPr>
              <a:t> знак + для ЭДС выбирается в том случае, если направление ее действия совпадает с направлением обхода контура, а для напряжений на резисторах знак + выбирается, если в них совпадают направление протекания тока и направление обхода.</a:t>
            </a:r>
          </a:p>
        </p:txBody>
      </p:sp>
      <p:sp>
        <p:nvSpPr>
          <p:cNvPr id="65547" name="Text Box 11"/>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65540"/>
                                        </p:tgtEl>
                                        <p:attrNameLst>
                                          <p:attrName>style.visibility</p:attrName>
                                        </p:attrNameLst>
                                      </p:cBhvr>
                                      <p:to>
                                        <p:strVal val="visible"/>
                                      </p:to>
                                    </p:set>
                                    <p:animEffect transition="in" filter="diamond(out)">
                                      <p:cBhvr>
                                        <p:cTn id="7" dur="2000"/>
                                        <p:tgtEl>
                                          <p:spTgt spid="65540"/>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1" fill="hold">
                                          <p:stCondLst>
                                            <p:cond delay="0"/>
                                          </p:stCondLst>
                                        </p:cTn>
                                        <p:tgtEl>
                                          <p:spTgt spid="65545"/>
                                        </p:tgtEl>
                                        <p:attrNameLst>
                                          <p:attrName>style.visibility</p:attrName>
                                        </p:attrNameLst>
                                      </p:cBhvr>
                                      <p:to>
                                        <p:strVal val="visible"/>
                                      </p:to>
                                    </p:set>
                                    <p:animEffect transition="in" filter="wipe(down)">
                                      <p:cBhvr>
                                        <p:cTn id="11" dur="500"/>
                                        <p:tgtEl>
                                          <p:spTgt spid="65545"/>
                                        </p:tgtEl>
                                      </p:cBhvr>
                                    </p:animEffect>
                                  </p:childTnLst>
                                </p:cTn>
                              </p:par>
                            </p:childTnLst>
                          </p:cTn>
                        </p:par>
                        <p:par>
                          <p:cTn id="12" fill="hold">
                            <p:stCondLst>
                              <p:cond delay="2500"/>
                            </p:stCondLst>
                            <p:childTnLst>
                              <p:par>
                                <p:cTn id="13" presetID="4" presetClass="entr" presetSubtype="16" fill="hold" grpId="0" nodeType="afterEffect">
                                  <p:stCondLst>
                                    <p:cond delay="0"/>
                                  </p:stCondLst>
                                  <p:childTnLst>
                                    <p:set>
                                      <p:cBhvr>
                                        <p:cTn id="14" dur="1" fill="hold">
                                          <p:stCondLst>
                                            <p:cond delay="0"/>
                                          </p:stCondLst>
                                        </p:cTn>
                                        <p:tgtEl>
                                          <p:spTgt spid="65538">
                                            <p:txEl>
                                              <p:pRg st="0" end="0"/>
                                            </p:txEl>
                                          </p:spTgt>
                                        </p:tgtEl>
                                        <p:attrNameLst>
                                          <p:attrName>style.visibility</p:attrName>
                                        </p:attrNameLst>
                                      </p:cBhvr>
                                      <p:to>
                                        <p:strVal val="visible"/>
                                      </p:to>
                                    </p:set>
                                    <p:animEffect transition="in" filter="box(in)">
                                      <p:cBhvr>
                                        <p:cTn id="15" dur="500"/>
                                        <p:tgtEl>
                                          <p:spTgt spid="65538">
                                            <p:txEl>
                                              <p:pRg st="0" end="0"/>
                                            </p:txEl>
                                          </p:spTgt>
                                        </p:tgtEl>
                                      </p:cBhvr>
                                    </p:animEffect>
                                  </p:childTnLst>
                                </p:cTn>
                              </p:par>
                            </p:childTnLst>
                          </p:cTn>
                        </p:par>
                        <p:par>
                          <p:cTn id="16" fill="hold">
                            <p:stCondLst>
                              <p:cond delay="3000"/>
                            </p:stCondLst>
                            <p:childTnLst>
                              <p:par>
                                <p:cTn id="17" presetID="4" presetClass="entr" presetSubtype="16" fill="hold" grpId="0" nodeType="afterEffect">
                                  <p:stCondLst>
                                    <p:cond delay="0"/>
                                  </p:stCondLst>
                                  <p:childTnLst>
                                    <p:set>
                                      <p:cBhvr>
                                        <p:cTn id="18" dur="1" fill="hold">
                                          <p:stCondLst>
                                            <p:cond delay="0"/>
                                          </p:stCondLst>
                                        </p:cTn>
                                        <p:tgtEl>
                                          <p:spTgt spid="65538">
                                            <p:txEl>
                                              <p:pRg st="3" end="3"/>
                                            </p:txEl>
                                          </p:spTgt>
                                        </p:tgtEl>
                                        <p:attrNameLst>
                                          <p:attrName>style.visibility</p:attrName>
                                        </p:attrNameLst>
                                      </p:cBhvr>
                                      <p:to>
                                        <p:strVal val="visible"/>
                                      </p:to>
                                    </p:set>
                                    <p:animEffect transition="in" filter="box(in)">
                                      <p:cBhvr>
                                        <p:cTn id="19" dur="500"/>
                                        <p:tgtEl>
                                          <p:spTgt spid="65538">
                                            <p:txEl>
                                              <p:pRg st="3" end="3"/>
                                            </p:txEl>
                                          </p:spTgt>
                                        </p:tgtEl>
                                      </p:cBhvr>
                                    </p:animEffect>
                                  </p:childTnLst>
                                </p:cTn>
                              </p:par>
                            </p:childTnLst>
                          </p:cTn>
                        </p:par>
                        <p:par>
                          <p:cTn id="20" fill="hold">
                            <p:stCondLst>
                              <p:cond delay="3500"/>
                            </p:stCondLst>
                            <p:childTnLst>
                              <p:par>
                                <p:cTn id="21" presetID="21" presetClass="entr" presetSubtype="4" fill="hold" nodeType="afterEffect">
                                  <p:stCondLst>
                                    <p:cond delay="0"/>
                                  </p:stCondLst>
                                  <p:childTnLst>
                                    <p:set>
                                      <p:cBhvr>
                                        <p:cTn id="22" dur="1" fill="hold">
                                          <p:stCondLst>
                                            <p:cond delay="0"/>
                                          </p:stCondLst>
                                        </p:cTn>
                                        <p:tgtEl>
                                          <p:spTgt spid="65542"/>
                                        </p:tgtEl>
                                        <p:attrNameLst>
                                          <p:attrName>style.visibility</p:attrName>
                                        </p:attrNameLst>
                                      </p:cBhvr>
                                      <p:to>
                                        <p:strVal val="visible"/>
                                      </p:to>
                                    </p:set>
                                    <p:animEffect transition="in" filter="wheel(4)">
                                      <p:cBhvr>
                                        <p:cTn id="23" dur="2000"/>
                                        <p:tgtEl>
                                          <p:spTgt spid="65542"/>
                                        </p:tgtEl>
                                      </p:cBhvr>
                                    </p:animEffect>
                                  </p:childTnLst>
                                </p:cTn>
                              </p:par>
                            </p:childTnLst>
                          </p:cTn>
                        </p:par>
                        <p:par>
                          <p:cTn id="24" fill="hold">
                            <p:stCondLst>
                              <p:cond delay="5500"/>
                            </p:stCondLst>
                            <p:childTnLst>
                              <p:par>
                                <p:cTn id="25" presetID="2" presetClass="entr" presetSubtype="4" fill="hold" grpId="0" nodeType="afterEffect">
                                  <p:stCondLst>
                                    <p:cond delay="0"/>
                                  </p:stCondLst>
                                  <p:childTnLst>
                                    <p:set>
                                      <p:cBhvr>
                                        <p:cTn id="26" dur="1" fill="hold">
                                          <p:stCondLst>
                                            <p:cond delay="0"/>
                                          </p:stCondLst>
                                        </p:cTn>
                                        <p:tgtEl>
                                          <p:spTgt spid="65544"/>
                                        </p:tgtEl>
                                        <p:attrNameLst>
                                          <p:attrName>style.visibility</p:attrName>
                                        </p:attrNameLst>
                                      </p:cBhvr>
                                      <p:to>
                                        <p:strVal val="visible"/>
                                      </p:to>
                                    </p:set>
                                    <p:anim calcmode="lin" valueType="num">
                                      <p:cBhvr additive="base">
                                        <p:cTn id="27" dur="1000" fill="hold"/>
                                        <p:tgtEl>
                                          <p:spTgt spid="65544"/>
                                        </p:tgtEl>
                                        <p:attrNameLst>
                                          <p:attrName>ppt_x</p:attrName>
                                        </p:attrNameLst>
                                      </p:cBhvr>
                                      <p:tavLst>
                                        <p:tav tm="0">
                                          <p:val>
                                            <p:strVal val="#ppt_x"/>
                                          </p:val>
                                        </p:tav>
                                        <p:tav tm="100000">
                                          <p:val>
                                            <p:strVal val="#ppt_x"/>
                                          </p:val>
                                        </p:tav>
                                      </p:tavLst>
                                    </p:anim>
                                    <p:anim calcmode="lin" valueType="num">
                                      <p:cBhvr additive="base">
                                        <p:cTn id="28" dur="1000" fill="hold"/>
                                        <p:tgtEl>
                                          <p:spTgt spid="65544"/>
                                        </p:tgtEl>
                                        <p:attrNameLst>
                                          <p:attrName>ppt_y</p:attrName>
                                        </p:attrNameLst>
                                      </p:cBhvr>
                                      <p:tavLst>
                                        <p:tav tm="0">
                                          <p:val>
                                            <p:strVal val="1+#ppt_h/2"/>
                                          </p:val>
                                        </p:tav>
                                        <p:tav tm="100000">
                                          <p:val>
                                            <p:strVal val="#ppt_y"/>
                                          </p:val>
                                        </p:tav>
                                      </p:tavLst>
                                    </p:anim>
                                  </p:childTnLst>
                                </p:cTn>
                              </p:par>
                            </p:childTnLst>
                          </p:cTn>
                        </p:par>
                        <p:par>
                          <p:cTn id="29" fill="hold">
                            <p:stCondLst>
                              <p:cond delay="6500"/>
                            </p:stCondLst>
                            <p:childTnLst>
                              <p:par>
                                <p:cTn id="30" presetID="9" presetClass="entr" presetSubtype="0" fill="hold" grpId="0" nodeType="afterEffect">
                                  <p:stCondLst>
                                    <p:cond delay="0"/>
                                  </p:stCondLst>
                                  <p:childTnLst>
                                    <p:set>
                                      <p:cBhvr>
                                        <p:cTn id="31" dur="1" fill="hold">
                                          <p:stCondLst>
                                            <p:cond delay="0"/>
                                          </p:stCondLst>
                                        </p:cTn>
                                        <p:tgtEl>
                                          <p:spTgt spid="65546"/>
                                        </p:tgtEl>
                                        <p:attrNameLst>
                                          <p:attrName>style.visibility</p:attrName>
                                        </p:attrNameLst>
                                      </p:cBhvr>
                                      <p:to>
                                        <p:strVal val="visible"/>
                                      </p:to>
                                    </p:set>
                                    <p:animEffect transition="in" filter="dissolve">
                                      <p:cBhvr>
                                        <p:cTn id="32" dur="500"/>
                                        <p:tgtEl>
                                          <p:spTgt spid="65546"/>
                                        </p:tgtEl>
                                      </p:cBhvr>
                                    </p:animEffect>
                                  </p:childTnLst>
                                </p:cTn>
                              </p:par>
                            </p:childTnLst>
                          </p:cTn>
                        </p:par>
                        <p:par>
                          <p:cTn id="33" fill="hold">
                            <p:stCondLst>
                              <p:cond delay="7000"/>
                            </p:stCondLst>
                            <p:childTnLst>
                              <p:par>
                                <p:cTn id="34" presetID="22" presetClass="entr" presetSubtype="4" fill="hold" grpId="0" nodeType="afterEffect">
                                  <p:stCondLst>
                                    <p:cond delay="2000"/>
                                  </p:stCondLst>
                                  <p:childTnLst>
                                    <p:set>
                                      <p:cBhvr>
                                        <p:cTn id="35" dur="1" fill="hold">
                                          <p:stCondLst>
                                            <p:cond delay="0"/>
                                          </p:stCondLst>
                                        </p:cTn>
                                        <p:tgtEl>
                                          <p:spTgt spid="65547"/>
                                        </p:tgtEl>
                                        <p:attrNameLst>
                                          <p:attrName>style.visibility</p:attrName>
                                        </p:attrNameLst>
                                      </p:cBhvr>
                                      <p:to>
                                        <p:strVal val="visible"/>
                                      </p:to>
                                    </p:set>
                                    <p:animEffect transition="in" filter="wipe(down)">
                                      <p:cBhvr>
                                        <p:cTn id="36" dur="500"/>
                                        <p:tgtEl>
                                          <p:spTgt spid="65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p:bldP spid="65538" grpId="0" build="p" autoUpdateAnimBg="0" advAuto="3000"/>
      <p:bldP spid="65544" grpId="0"/>
      <p:bldP spid="65546" grpId="0"/>
      <p:bldP spid="65547"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68313" y="476250"/>
            <a:ext cx="8229600" cy="576263"/>
          </a:xfrm>
        </p:spPr>
        <p:txBody>
          <a:bodyPr/>
          <a:lstStyle/>
          <a:p>
            <a:pPr algn="ctr" eaLnBrk="1" hangingPunct="1"/>
            <a:r>
              <a:rPr lang="ru-RU" sz="2800" smtClean="0">
                <a:solidFill>
                  <a:schemeClr val="bg2"/>
                </a:solidFill>
                <a:latin typeface="Times New Roman" pitchFamily="18" charset="0"/>
              </a:rPr>
              <a:t>Анализ сложной цепи с применением</a:t>
            </a:r>
            <a:r>
              <a:rPr lang="en-US" sz="2800" smtClean="0">
                <a:solidFill>
                  <a:schemeClr val="bg2"/>
                </a:solidFill>
                <a:latin typeface="Times New Roman" pitchFamily="18" charset="0"/>
              </a:rPr>
              <a:t> </a:t>
            </a:r>
            <a:r>
              <a:rPr lang="ru-RU" sz="2800" smtClean="0">
                <a:solidFill>
                  <a:schemeClr val="bg2"/>
                </a:solidFill>
                <a:latin typeface="Times New Roman" pitchFamily="18" charset="0"/>
              </a:rPr>
              <a:t>законов Кирхгофа</a:t>
            </a:r>
          </a:p>
        </p:txBody>
      </p:sp>
      <p:sp>
        <p:nvSpPr>
          <p:cNvPr id="67587" name="Rectangle 3"/>
          <p:cNvSpPr>
            <a:spLocks noGrp="1" noChangeArrowheads="1"/>
          </p:cNvSpPr>
          <p:nvPr>
            <p:ph type="subTitle" idx="4294967295"/>
          </p:nvPr>
        </p:nvSpPr>
        <p:spPr>
          <a:xfrm>
            <a:off x="250825" y="1341438"/>
            <a:ext cx="8569325" cy="4967287"/>
          </a:xfrm>
        </p:spPr>
        <p:txBody>
          <a:bodyPr/>
          <a:lstStyle/>
          <a:p>
            <a:pPr marL="0" indent="0" algn="just" eaLnBrk="1" hangingPunct="1">
              <a:lnSpc>
                <a:spcPct val="95000"/>
              </a:lnSpc>
              <a:buFont typeface="Wingdings" pitchFamily="2" charset="2"/>
              <a:buNone/>
            </a:pPr>
            <a:r>
              <a:rPr lang="ru-RU" sz="2800" b="1" i="1" smtClean="0">
                <a:solidFill>
                  <a:srgbClr val="CC0000"/>
                </a:solidFill>
                <a:latin typeface="Times New Roman" pitchFamily="18" charset="0"/>
              </a:rPr>
              <a:t>Сложной</a:t>
            </a:r>
            <a:r>
              <a:rPr lang="ru-RU" sz="2400" i="1" smtClean="0">
                <a:latin typeface="Times New Roman" pitchFamily="18" charset="0"/>
              </a:rPr>
              <a:t> будем называть разветвленную электрическую цепь, содержащую несколько источников электрической энергии.</a:t>
            </a:r>
            <a:endParaRPr lang="ru-RU" sz="2400" i="1" smtClean="0"/>
          </a:p>
        </p:txBody>
      </p:sp>
      <p:sp>
        <p:nvSpPr>
          <p:cNvPr id="4101" name="Rectangle 9"/>
          <p:cNvSpPr>
            <a:spLocks noChangeArrowheads="1"/>
          </p:cNvSpPr>
          <p:nvPr/>
        </p:nvSpPr>
        <p:spPr bwMode="auto">
          <a:xfrm>
            <a:off x="0" y="2476500"/>
            <a:ext cx="9144000" cy="0"/>
          </a:xfrm>
          <a:prstGeom prst="rect">
            <a:avLst/>
          </a:prstGeom>
          <a:noFill/>
          <a:ln w="9525">
            <a:noFill/>
            <a:miter lim="800000"/>
            <a:headEnd/>
            <a:tailEnd/>
          </a:ln>
        </p:spPr>
        <p:txBody>
          <a:bodyPr wrap="none" anchor="ctr">
            <a:spAutoFit/>
          </a:bodyPr>
          <a:lstStyle/>
          <a:p>
            <a:endParaRPr lang="ru-RU"/>
          </a:p>
        </p:txBody>
      </p:sp>
      <p:graphicFrame>
        <p:nvGraphicFramePr>
          <p:cNvPr id="67592" name="Object 8"/>
          <p:cNvGraphicFramePr>
            <a:graphicFrameLocks noChangeAspect="1"/>
          </p:cNvGraphicFramePr>
          <p:nvPr/>
        </p:nvGraphicFramePr>
        <p:xfrm>
          <a:off x="2627313" y="2349500"/>
          <a:ext cx="3457575" cy="2619375"/>
        </p:xfrm>
        <a:graphic>
          <a:graphicData uri="http://schemas.openxmlformats.org/presentationml/2006/ole">
            <p:oleObj spid="_x0000_s4098" name="Точечный рисунок" r:id="rId3" imgW="3095238" imgH="2362530" progId="PBrush">
              <p:embed/>
            </p:oleObj>
          </a:graphicData>
        </a:graphic>
      </p:graphicFrame>
      <p:sp>
        <p:nvSpPr>
          <p:cNvPr id="67594" name="Text Box 10"/>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diamond(out)">
                                      <p:cBhvr>
                                        <p:cTn id="7" dur="2000"/>
                                        <p:tgtEl>
                                          <p:spTgt spid="67586"/>
                                        </p:tgtEl>
                                      </p:cBhvr>
                                    </p:animEffect>
                                  </p:childTnLst>
                                </p:cTn>
                              </p:par>
                            </p:childTnLst>
                          </p:cTn>
                        </p:par>
                        <p:par>
                          <p:cTn id="8" fill="hold">
                            <p:stCondLst>
                              <p:cond delay="2000"/>
                            </p:stCondLst>
                            <p:childTnLst>
                              <p:par>
                                <p:cTn id="9" presetID="4" presetClass="entr" presetSubtype="16" fill="hold" grpId="0" nodeType="afterEffect">
                                  <p:stCondLst>
                                    <p:cond delay="0"/>
                                  </p:stCondLst>
                                  <p:childTnLst>
                                    <p:set>
                                      <p:cBhvr>
                                        <p:cTn id="10" dur="1" fill="hold">
                                          <p:stCondLst>
                                            <p:cond delay="0"/>
                                          </p:stCondLst>
                                        </p:cTn>
                                        <p:tgtEl>
                                          <p:spTgt spid="67587">
                                            <p:txEl>
                                              <p:pRg st="0" end="0"/>
                                            </p:txEl>
                                          </p:spTgt>
                                        </p:tgtEl>
                                        <p:attrNameLst>
                                          <p:attrName>style.visibility</p:attrName>
                                        </p:attrNameLst>
                                      </p:cBhvr>
                                      <p:to>
                                        <p:strVal val="visible"/>
                                      </p:to>
                                    </p:set>
                                    <p:animEffect transition="in" filter="box(in)">
                                      <p:cBhvr>
                                        <p:cTn id="11" dur="500"/>
                                        <p:tgtEl>
                                          <p:spTgt spid="67587">
                                            <p:txEl>
                                              <p:pRg st="0" end="0"/>
                                            </p:txEl>
                                          </p:spTgt>
                                        </p:tgtEl>
                                      </p:cBhvr>
                                    </p:animEffect>
                                  </p:childTnLst>
                                </p:cTn>
                              </p:par>
                            </p:childTnLst>
                          </p:cTn>
                        </p:par>
                        <p:par>
                          <p:cTn id="12" fill="hold">
                            <p:stCondLst>
                              <p:cond delay="2500"/>
                            </p:stCondLst>
                            <p:childTnLst>
                              <p:par>
                                <p:cTn id="13" presetID="21" presetClass="entr" presetSubtype="3" fill="hold" nodeType="afterEffect">
                                  <p:stCondLst>
                                    <p:cond delay="0"/>
                                  </p:stCondLst>
                                  <p:childTnLst>
                                    <p:set>
                                      <p:cBhvr>
                                        <p:cTn id="14" dur="1" fill="hold">
                                          <p:stCondLst>
                                            <p:cond delay="0"/>
                                          </p:stCondLst>
                                        </p:cTn>
                                        <p:tgtEl>
                                          <p:spTgt spid="67592"/>
                                        </p:tgtEl>
                                        <p:attrNameLst>
                                          <p:attrName>style.visibility</p:attrName>
                                        </p:attrNameLst>
                                      </p:cBhvr>
                                      <p:to>
                                        <p:strVal val="visible"/>
                                      </p:to>
                                    </p:set>
                                    <p:animEffect transition="in" filter="wheel(3)">
                                      <p:cBhvr>
                                        <p:cTn id="15" dur="2000"/>
                                        <p:tgtEl>
                                          <p:spTgt spid="67592"/>
                                        </p:tgtEl>
                                      </p:cBhvr>
                                    </p:animEffect>
                                  </p:childTnLst>
                                </p:cTn>
                              </p:par>
                            </p:childTnLst>
                          </p:cTn>
                        </p:par>
                        <p:par>
                          <p:cTn id="16" fill="hold">
                            <p:stCondLst>
                              <p:cond delay="4500"/>
                            </p:stCondLst>
                            <p:childTnLst>
                              <p:par>
                                <p:cTn id="17" presetID="22" presetClass="entr" presetSubtype="4" fill="hold" grpId="0" nodeType="afterEffect">
                                  <p:stCondLst>
                                    <p:cond delay="2000"/>
                                  </p:stCondLst>
                                  <p:childTnLst>
                                    <p:set>
                                      <p:cBhvr>
                                        <p:cTn id="18" dur="1" fill="hold">
                                          <p:stCondLst>
                                            <p:cond delay="0"/>
                                          </p:stCondLst>
                                        </p:cTn>
                                        <p:tgtEl>
                                          <p:spTgt spid="67594"/>
                                        </p:tgtEl>
                                        <p:attrNameLst>
                                          <p:attrName>style.visibility</p:attrName>
                                        </p:attrNameLst>
                                      </p:cBhvr>
                                      <p:to>
                                        <p:strVal val="visible"/>
                                      </p:to>
                                    </p:set>
                                    <p:animEffect transition="in" filter="wipe(down)">
                                      <p:cBhvr>
                                        <p:cTn id="19" dur="500"/>
                                        <p:tgtEl>
                                          <p:spTgt spid="67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7" grpId="0" build="p" autoUpdateAnimBg="0" advAuto="3000"/>
      <p:bldP spid="6759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1" name="Rectangle 3"/>
          <p:cNvSpPr>
            <a:spLocks noGrp="1" noChangeArrowheads="1"/>
          </p:cNvSpPr>
          <p:nvPr>
            <p:ph type="subTitle" idx="4294967295"/>
          </p:nvPr>
        </p:nvSpPr>
        <p:spPr>
          <a:xfrm>
            <a:off x="468313" y="3573463"/>
            <a:ext cx="8351837" cy="2735262"/>
          </a:xfrm>
        </p:spPr>
        <p:txBody>
          <a:bodyPr/>
          <a:lstStyle/>
          <a:p>
            <a:pPr marL="0" indent="0" algn="just" eaLnBrk="1" hangingPunct="1">
              <a:lnSpc>
                <a:spcPct val="95000"/>
              </a:lnSpc>
              <a:buFont typeface="Wingdings" pitchFamily="2" charset="2"/>
              <a:buNone/>
            </a:pPr>
            <a:r>
              <a:rPr lang="ru-RU" sz="2400" smtClean="0">
                <a:latin typeface="Times New Roman" pitchFamily="18" charset="0"/>
              </a:rPr>
              <a:t>Будем считать заданными параметры источников ЭДС, источников тока и сопротивления приемников. Неизвестными являются токи ветвей, не содержащих источников тока.</a:t>
            </a:r>
          </a:p>
          <a:p>
            <a:pPr marL="0" indent="0" algn="just" eaLnBrk="1" hangingPunct="1">
              <a:lnSpc>
                <a:spcPct val="95000"/>
              </a:lnSpc>
              <a:buFont typeface="Wingdings" pitchFamily="2" charset="2"/>
              <a:buNone/>
            </a:pPr>
            <a:endParaRPr lang="ru-RU" sz="2400" smtClean="0">
              <a:latin typeface="Times New Roman" pitchFamily="18" charset="0"/>
            </a:endParaRPr>
          </a:p>
          <a:p>
            <a:pPr marL="0" indent="0" algn="just" eaLnBrk="1" hangingPunct="1">
              <a:lnSpc>
                <a:spcPct val="95000"/>
              </a:lnSpc>
              <a:buFont typeface="Wingdings" pitchFamily="2" charset="2"/>
              <a:buNone/>
            </a:pPr>
            <a:r>
              <a:rPr lang="ru-RU" sz="2400" smtClean="0">
                <a:latin typeface="Times New Roman" pitchFamily="18" charset="0"/>
              </a:rPr>
              <a:t>Условными положительными направлениями токов задаемся произвольно.</a:t>
            </a:r>
            <a:endParaRPr lang="ru-RU" sz="2400" smtClean="0"/>
          </a:p>
        </p:txBody>
      </p:sp>
      <p:sp>
        <p:nvSpPr>
          <p:cNvPr id="5124" name="Rectangle 6"/>
          <p:cNvSpPr>
            <a:spLocks noChangeArrowheads="1"/>
          </p:cNvSpPr>
          <p:nvPr/>
        </p:nvSpPr>
        <p:spPr bwMode="auto">
          <a:xfrm>
            <a:off x="0" y="2476500"/>
            <a:ext cx="9144000" cy="0"/>
          </a:xfrm>
          <a:prstGeom prst="rect">
            <a:avLst/>
          </a:prstGeom>
          <a:noFill/>
          <a:ln w="9525">
            <a:noFill/>
            <a:miter lim="800000"/>
            <a:headEnd/>
            <a:tailEnd/>
          </a:ln>
        </p:spPr>
        <p:txBody>
          <a:bodyPr wrap="none" anchor="ctr">
            <a:spAutoFit/>
          </a:bodyPr>
          <a:lstStyle/>
          <a:p>
            <a:endParaRPr lang="ru-RU"/>
          </a:p>
        </p:txBody>
      </p:sp>
      <p:graphicFrame>
        <p:nvGraphicFramePr>
          <p:cNvPr id="68613" name="Object 5"/>
          <p:cNvGraphicFramePr>
            <a:graphicFrameLocks noChangeAspect="1"/>
          </p:cNvGraphicFramePr>
          <p:nvPr/>
        </p:nvGraphicFramePr>
        <p:xfrm>
          <a:off x="2339975" y="549275"/>
          <a:ext cx="3744913" cy="2836863"/>
        </p:xfrm>
        <a:graphic>
          <a:graphicData uri="http://schemas.openxmlformats.org/presentationml/2006/ole">
            <p:oleObj spid="_x0000_s5122" name="Точечный рисунок" r:id="rId3" imgW="3095238" imgH="2362530" progId="PBrush">
              <p:embed/>
            </p:oleObj>
          </a:graphicData>
        </a:graphic>
      </p:graphicFrame>
      <p:sp>
        <p:nvSpPr>
          <p:cNvPr id="68615" name="Text Box 7"/>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68613"/>
                                        </p:tgtEl>
                                        <p:attrNameLst>
                                          <p:attrName>style.visibility</p:attrName>
                                        </p:attrNameLst>
                                      </p:cBhvr>
                                      <p:to>
                                        <p:strVal val="visible"/>
                                      </p:to>
                                    </p:set>
                                    <p:animEffect transition="in" filter="wheel(8)">
                                      <p:cBhvr>
                                        <p:cTn id="7" dur="2000"/>
                                        <p:tgtEl>
                                          <p:spTgt spid="68613"/>
                                        </p:tgtEl>
                                      </p:cBhvr>
                                    </p:animEffect>
                                  </p:childTnLst>
                                </p:cTn>
                              </p:par>
                            </p:childTnLst>
                          </p:cTn>
                        </p:par>
                        <p:par>
                          <p:cTn id="8" fill="hold">
                            <p:stCondLst>
                              <p:cond delay="2000"/>
                            </p:stCondLst>
                            <p:childTnLst>
                              <p:par>
                                <p:cTn id="9" presetID="4" presetClass="entr" presetSubtype="16" fill="hold" grpId="0" nodeType="afterEffect">
                                  <p:stCondLst>
                                    <p:cond delay="0"/>
                                  </p:stCondLst>
                                  <p:childTnLst>
                                    <p:set>
                                      <p:cBhvr>
                                        <p:cTn id="10" dur="1" fill="hold">
                                          <p:stCondLst>
                                            <p:cond delay="0"/>
                                          </p:stCondLst>
                                        </p:cTn>
                                        <p:tgtEl>
                                          <p:spTgt spid="68611">
                                            <p:txEl>
                                              <p:pRg st="0" end="0"/>
                                            </p:txEl>
                                          </p:spTgt>
                                        </p:tgtEl>
                                        <p:attrNameLst>
                                          <p:attrName>style.visibility</p:attrName>
                                        </p:attrNameLst>
                                      </p:cBhvr>
                                      <p:to>
                                        <p:strVal val="visible"/>
                                      </p:to>
                                    </p:set>
                                    <p:animEffect transition="in" filter="box(in)">
                                      <p:cBhvr>
                                        <p:cTn id="11" dur="500"/>
                                        <p:tgtEl>
                                          <p:spTgt spid="68611">
                                            <p:txEl>
                                              <p:pRg st="0" end="0"/>
                                            </p:txEl>
                                          </p:spTgt>
                                        </p:tgtEl>
                                      </p:cBhvr>
                                    </p:animEffect>
                                  </p:childTnLst>
                                </p:cTn>
                              </p:par>
                            </p:childTnLst>
                          </p:cTn>
                        </p:par>
                        <p:par>
                          <p:cTn id="12" fill="hold">
                            <p:stCondLst>
                              <p:cond delay="2500"/>
                            </p:stCondLst>
                            <p:childTnLst>
                              <p:par>
                                <p:cTn id="13" presetID="4" presetClass="entr" presetSubtype="16" fill="hold" grpId="0" nodeType="afterEffect">
                                  <p:stCondLst>
                                    <p:cond delay="3000"/>
                                  </p:stCondLst>
                                  <p:childTnLst>
                                    <p:set>
                                      <p:cBhvr>
                                        <p:cTn id="14" dur="1" fill="hold">
                                          <p:stCondLst>
                                            <p:cond delay="0"/>
                                          </p:stCondLst>
                                        </p:cTn>
                                        <p:tgtEl>
                                          <p:spTgt spid="68611">
                                            <p:txEl>
                                              <p:pRg st="2" end="2"/>
                                            </p:txEl>
                                          </p:spTgt>
                                        </p:tgtEl>
                                        <p:attrNameLst>
                                          <p:attrName>style.visibility</p:attrName>
                                        </p:attrNameLst>
                                      </p:cBhvr>
                                      <p:to>
                                        <p:strVal val="visible"/>
                                      </p:to>
                                    </p:set>
                                    <p:animEffect transition="in" filter="box(in)">
                                      <p:cBhvr>
                                        <p:cTn id="15" dur="500"/>
                                        <p:tgtEl>
                                          <p:spTgt spid="68611">
                                            <p:txEl>
                                              <p:pRg st="2" end="2"/>
                                            </p:txEl>
                                          </p:spTgt>
                                        </p:tgtEl>
                                      </p:cBhvr>
                                    </p:animEffect>
                                  </p:childTnLst>
                                </p:cTn>
                              </p:par>
                            </p:childTnLst>
                          </p:cTn>
                        </p:par>
                        <p:par>
                          <p:cTn id="16" fill="hold">
                            <p:stCondLst>
                              <p:cond delay="6000"/>
                            </p:stCondLst>
                            <p:childTnLst>
                              <p:par>
                                <p:cTn id="17" presetID="22" presetClass="entr" presetSubtype="4" fill="hold" grpId="0" nodeType="afterEffect">
                                  <p:stCondLst>
                                    <p:cond delay="2000"/>
                                  </p:stCondLst>
                                  <p:childTnLst>
                                    <p:set>
                                      <p:cBhvr>
                                        <p:cTn id="18" dur="1" fill="hold">
                                          <p:stCondLst>
                                            <p:cond delay="0"/>
                                          </p:stCondLst>
                                        </p:cTn>
                                        <p:tgtEl>
                                          <p:spTgt spid="68615"/>
                                        </p:tgtEl>
                                        <p:attrNameLst>
                                          <p:attrName>style.visibility</p:attrName>
                                        </p:attrNameLst>
                                      </p:cBhvr>
                                      <p:to>
                                        <p:strVal val="visible"/>
                                      </p:to>
                                    </p:set>
                                    <p:animEffect transition="in" filter="wipe(down)">
                                      <p:cBhvr>
                                        <p:cTn id="19" dur="500"/>
                                        <p:tgtEl>
                                          <p:spTgt spid="68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autoUpdateAnimBg="0" advAuto="3000"/>
      <p:bldP spid="6861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73"/>
          <p:cNvSpPr>
            <a:spLocks noChangeArrowheads="1"/>
          </p:cNvSpPr>
          <p:nvPr/>
        </p:nvSpPr>
        <p:spPr bwMode="auto">
          <a:xfrm>
            <a:off x="0" y="2476500"/>
            <a:ext cx="9144000" cy="0"/>
          </a:xfrm>
          <a:prstGeom prst="rect">
            <a:avLst/>
          </a:prstGeom>
          <a:noFill/>
          <a:ln w="9525">
            <a:noFill/>
            <a:miter lim="800000"/>
            <a:headEnd/>
            <a:tailEnd/>
          </a:ln>
        </p:spPr>
        <p:txBody>
          <a:bodyPr wrap="none" anchor="ctr">
            <a:spAutoFit/>
          </a:bodyPr>
          <a:lstStyle/>
          <a:p>
            <a:endParaRPr lang="ru-RU"/>
          </a:p>
        </p:txBody>
      </p:sp>
      <p:graphicFrame>
        <p:nvGraphicFramePr>
          <p:cNvPr id="69704" name="Object 72"/>
          <p:cNvGraphicFramePr>
            <a:graphicFrameLocks noChangeAspect="1"/>
          </p:cNvGraphicFramePr>
          <p:nvPr/>
        </p:nvGraphicFramePr>
        <p:xfrm>
          <a:off x="323850" y="620713"/>
          <a:ext cx="2879725" cy="2181225"/>
        </p:xfrm>
        <a:graphic>
          <a:graphicData uri="http://schemas.openxmlformats.org/presentationml/2006/ole">
            <p:oleObj spid="_x0000_s6146" name="Точечный рисунок" r:id="rId3" imgW="3095238" imgH="2362530" progId="PBrush">
              <p:embed/>
            </p:oleObj>
          </a:graphicData>
        </a:graphic>
      </p:graphicFrame>
      <p:graphicFrame>
        <p:nvGraphicFramePr>
          <p:cNvPr id="69706" name="Object 74"/>
          <p:cNvGraphicFramePr>
            <a:graphicFrameLocks noChangeAspect="1"/>
          </p:cNvGraphicFramePr>
          <p:nvPr/>
        </p:nvGraphicFramePr>
        <p:xfrm>
          <a:off x="4932363" y="5157788"/>
          <a:ext cx="2376487" cy="706437"/>
        </p:xfrm>
        <a:graphic>
          <a:graphicData uri="http://schemas.openxmlformats.org/presentationml/2006/ole">
            <p:oleObj spid="_x0000_s6147" name="Microsoft Equation 3.0" r:id="rId4" imgW="965200" imgH="292100" progId="Equation.3">
              <p:embed/>
            </p:oleObj>
          </a:graphicData>
        </a:graphic>
      </p:graphicFrame>
      <p:sp>
        <p:nvSpPr>
          <p:cNvPr id="69708" name="Rectangle 76"/>
          <p:cNvSpPr>
            <a:spLocks noChangeArrowheads="1"/>
          </p:cNvSpPr>
          <p:nvPr/>
        </p:nvSpPr>
        <p:spPr bwMode="auto">
          <a:xfrm>
            <a:off x="3276600" y="549275"/>
            <a:ext cx="5400675" cy="4359275"/>
          </a:xfrm>
          <a:prstGeom prst="rect">
            <a:avLst/>
          </a:prstGeom>
          <a:noFill/>
          <a:ln w="9525">
            <a:noFill/>
            <a:miter lim="800000"/>
            <a:headEnd/>
            <a:tailEnd/>
          </a:ln>
        </p:spPr>
        <p:txBody>
          <a:bodyPr anchor="ctr">
            <a:spAutoFit/>
          </a:bodyPr>
          <a:lstStyle/>
          <a:p>
            <a:pPr algn="just"/>
            <a:r>
              <a:rPr lang="ru-RU" sz="2000">
                <a:latin typeface="Times New Roman" pitchFamily="18" charset="0"/>
                <a:cs typeface="Times New Roman" pitchFamily="18" charset="0"/>
              </a:rPr>
              <a:t>Введем обозначения:</a:t>
            </a:r>
            <a:endParaRPr lang="ru-RU" sz="2000">
              <a:latin typeface="Times New Roman" pitchFamily="18" charset="0"/>
            </a:endParaRPr>
          </a:p>
          <a:p>
            <a:pPr algn="just" eaLnBrk="0" hangingPunct="0"/>
            <a:r>
              <a:rPr lang="ru-RU" sz="2000" i="1">
                <a:latin typeface="Times New Roman" pitchFamily="18" charset="0"/>
                <a:cs typeface="Times New Roman" pitchFamily="18" charset="0"/>
              </a:rPr>
              <a:t> </a:t>
            </a:r>
            <a:r>
              <a:rPr lang="en-US" sz="2000" i="1">
                <a:latin typeface="Times New Roman" pitchFamily="18" charset="0"/>
                <a:cs typeface="Times New Roman" pitchFamily="18" charset="0"/>
              </a:rPr>
              <a:t>k</a:t>
            </a:r>
            <a:r>
              <a:rPr lang="ru-RU" sz="2000">
                <a:latin typeface="Times New Roman" pitchFamily="18" charset="0"/>
                <a:cs typeface="Times New Roman" pitchFamily="18" charset="0"/>
              </a:rPr>
              <a:t> – число узлов схемы</a:t>
            </a:r>
            <a:endParaRPr lang="ru-RU" sz="2000">
              <a:latin typeface="Times New Roman" pitchFamily="18" charset="0"/>
            </a:endParaRPr>
          </a:p>
          <a:p>
            <a:pPr algn="just" eaLnBrk="0" hangingPunct="0"/>
            <a:r>
              <a:rPr lang="en-US" sz="2000" i="1">
                <a:latin typeface="Times New Roman" pitchFamily="18" charset="0"/>
                <a:cs typeface="Times New Roman" pitchFamily="18" charset="0"/>
              </a:rPr>
              <a:t>m</a:t>
            </a:r>
            <a:r>
              <a:rPr lang="ru-RU" sz="2000">
                <a:latin typeface="Times New Roman" pitchFamily="18" charset="0"/>
                <a:cs typeface="Times New Roman" pitchFamily="18" charset="0"/>
              </a:rPr>
              <a:t> – число ветвей, не содержащих источников тока</a:t>
            </a:r>
            <a:endParaRPr lang="ru-RU" sz="2000">
              <a:latin typeface="Times New Roman" pitchFamily="18" charset="0"/>
            </a:endParaRPr>
          </a:p>
          <a:p>
            <a:pPr algn="just" eaLnBrk="0" hangingPunct="0"/>
            <a:r>
              <a:rPr lang="ru-RU" sz="2000">
                <a:latin typeface="Times New Roman" pitchFamily="18" charset="0"/>
                <a:cs typeface="Times New Roman" pitchFamily="18" charset="0"/>
              </a:rPr>
              <a:t>В рассматриваемом примере  </a:t>
            </a:r>
            <a:r>
              <a:rPr lang="en-US" sz="2000" i="1">
                <a:latin typeface="Times New Roman" pitchFamily="18" charset="0"/>
                <a:cs typeface="Times New Roman" pitchFamily="18" charset="0"/>
              </a:rPr>
              <a:t>k</a:t>
            </a:r>
            <a:r>
              <a:rPr lang="ru-RU" sz="2000">
                <a:latin typeface="Times New Roman" pitchFamily="18" charset="0"/>
                <a:cs typeface="Times New Roman" pitchFamily="18" charset="0"/>
              </a:rPr>
              <a:t> = 4, </a:t>
            </a:r>
            <a:r>
              <a:rPr lang="en-US" sz="2000" i="1">
                <a:latin typeface="Times New Roman" pitchFamily="18" charset="0"/>
                <a:cs typeface="Times New Roman" pitchFamily="18" charset="0"/>
              </a:rPr>
              <a:t>m</a:t>
            </a:r>
            <a:r>
              <a:rPr lang="ru-RU" sz="2000">
                <a:latin typeface="Times New Roman" pitchFamily="18" charset="0"/>
                <a:cs typeface="Times New Roman" pitchFamily="18" charset="0"/>
              </a:rPr>
              <a:t> = 5.</a:t>
            </a:r>
            <a:endParaRPr lang="ru-RU" sz="2000">
              <a:latin typeface="Times New Roman" pitchFamily="18" charset="0"/>
            </a:endParaRPr>
          </a:p>
          <a:p>
            <a:pPr algn="just" eaLnBrk="0" hangingPunct="0"/>
            <a:r>
              <a:rPr lang="ru-RU" sz="2000">
                <a:latin typeface="Times New Roman" pitchFamily="18" charset="0"/>
                <a:cs typeface="Times New Roman" pitchFamily="18" charset="0"/>
              </a:rPr>
              <a:t>	Расчет и анализ сложной электрической цепи основан на уравнениях, составляемых по 1 и 2 законам Кирхгофа, в количестве, достаточном для решения системы. Все уравнения в системе должны быть независимыми.</a:t>
            </a:r>
            <a:endParaRPr lang="ru-RU" sz="2000">
              <a:latin typeface="Times New Roman" pitchFamily="18" charset="0"/>
            </a:endParaRPr>
          </a:p>
          <a:p>
            <a:pPr algn="just" eaLnBrk="0" hangingPunct="0"/>
            <a:r>
              <a:rPr lang="ru-RU" sz="2000">
                <a:latin typeface="Times New Roman" pitchFamily="18" charset="0"/>
                <a:cs typeface="Times New Roman" pitchFamily="18" charset="0"/>
              </a:rPr>
              <a:t>	Число независимых уравнений, составляемых по 1 закону Кирхгофа, на единицу меньше числа узлов:</a:t>
            </a:r>
            <a:endParaRPr lang="ru-RU" sz="2000">
              <a:latin typeface="Times New Roman" pitchFamily="18" charset="0"/>
            </a:endParaRPr>
          </a:p>
        </p:txBody>
      </p:sp>
      <p:sp>
        <p:nvSpPr>
          <p:cNvPr id="6150" name="Rectangle 78"/>
          <p:cNvSpPr>
            <a:spLocks noChangeArrowheads="1"/>
          </p:cNvSpPr>
          <p:nvPr/>
        </p:nvSpPr>
        <p:spPr bwMode="auto">
          <a:xfrm>
            <a:off x="-1968500" y="4311650"/>
            <a:ext cx="1147762" cy="304800"/>
          </a:xfrm>
          <a:prstGeom prst="rect">
            <a:avLst/>
          </a:prstGeom>
          <a:noFill/>
          <a:ln w="9525">
            <a:noFill/>
            <a:miter lim="800000"/>
            <a:headEnd/>
            <a:tailEnd/>
          </a:ln>
        </p:spPr>
        <p:txBody>
          <a:bodyPr wrap="none" anchor="ctr">
            <a:spAutoFit/>
          </a:bodyPr>
          <a:lstStyle/>
          <a:p>
            <a:r>
              <a:rPr lang="ru-RU" sz="1000">
                <a:cs typeface="Times New Roman" pitchFamily="18" charset="0"/>
              </a:rPr>
              <a:t>	</a:t>
            </a:r>
            <a:r>
              <a:rPr lang="ru-RU" sz="1400"/>
              <a:t> </a:t>
            </a:r>
            <a:endParaRPr lang="ru-RU"/>
          </a:p>
        </p:txBody>
      </p:sp>
      <p:sp>
        <p:nvSpPr>
          <p:cNvPr id="69711" name="Text Box 79"/>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69704"/>
                                        </p:tgtEl>
                                        <p:attrNameLst>
                                          <p:attrName>style.visibility</p:attrName>
                                        </p:attrNameLst>
                                      </p:cBhvr>
                                      <p:to>
                                        <p:strVal val="visible"/>
                                      </p:to>
                                    </p:set>
                                    <p:animEffect transition="in" filter="wheel(8)">
                                      <p:cBhvr>
                                        <p:cTn id="7" dur="2000"/>
                                        <p:tgtEl>
                                          <p:spTgt spid="69704"/>
                                        </p:tgtEl>
                                      </p:cBhvr>
                                    </p:animEffect>
                                  </p:childTnLst>
                                </p:cTn>
                              </p:par>
                            </p:childTnLst>
                          </p:cTn>
                        </p:par>
                        <p:par>
                          <p:cTn id="8" fill="hold">
                            <p:stCondLst>
                              <p:cond delay="2000"/>
                            </p:stCondLst>
                            <p:childTnLst>
                              <p:par>
                                <p:cTn id="9" presetID="14" presetClass="entr" presetSubtype="5" fill="hold" grpId="0" nodeType="afterEffect">
                                  <p:stCondLst>
                                    <p:cond delay="0"/>
                                  </p:stCondLst>
                                  <p:childTnLst>
                                    <p:set>
                                      <p:cBhvr>
                                        <p:cTn id="10" dur="1" fill="hold">
                                          <p:stCondLst>
                                            <p:cond delay="0"/>
                                          </p:stCondLst>
                                        </p:cTn>
                                        <p:tgtEl>
                                          <p:spTgt spid="69708"/>
                                        </p:tgtEl>
                                        <p:attrNameLst>
                                          <p:attrName>style.visibility</p:attrName>
                                        </p:attrNameLst>
                                      </p:cBhvr>
                                      <p:to>
                                        <p:strVal val="visible"/>
                                      </p:to>
                                    </p:set>
                                    <p:animEffect transition="in" filter="randombar(vertical)">
                                      <p:cBhvr>
                                        <p:cTn id="11" dur="500"/>
                                        <p:tgtEl>
                                          <p:spTgt spid="69708"/>
                                        </p:tgtEl>
                                      </p:cBhvr>
                                    </p:animEffect>
                                  </p:childTnLst>
                                </p:cTn>
                              </p:par>
                            </p:childTnLst>
                          </p:cTn>
                        </p:par>
                        <p:par>
                          <p:cTn id="12" fill="hold">
                            <p:stCondLst>
                              <p:cond delay="2500"/>
                            </p:stCondLst>
                            <p:childTnLst>
                              <p:par>
                                <p:cTn id="13" presetID="13" presetClass="entr" presetSubtype="16" fill="hold" nodeType="afterEffect">
                                  <p:stCondLst>
                                    <p:cond delay="0"/>
                                  </p:stCondLst>
                                  <p:childTnLst>
                                    <p:set>
                                      <p:cBhvr>
                                        <p:cTn id="14" dur="1" fill="hold">
                                          <p:stCondLst>
                                            <p:cond delay="0"/>
                                          </p:stCondLst>
                                        </p:cTn>
                                        <p:tgtEl>
                                          <p:spTgt spid="69706"/>
                                        </p:tgtEl>
                                        <p:attrNameLst>
                                          <p:attrName>style.visibility</p:attrName>
                                        </p:attrNameLst>
                                      </p:cBhvr>
                                      <p:to>
                                        <p:strVal val="visible"/>
                                      </p:to>
                                    </p:set>
                                    <p:animEffect transition="in" filter="plus(in)">
                                      <p:cBhvr>
                                        <p:cTn id="15" dur="2000"/>
                                        <p:tgtEl>
                                          <p:spTgt spid="69706"/>
                                        </p:tgtEl>
                                      </p:cBhvr>
                                    </p:animEffect>
                                  </p:childTnLst>
                                </p:cTn>
                              </p:par>
                            </p:childTnLst>
                          </p:cTn>
                        </p:par>
                        <p:par>
                          <p:cTn id="16" fill="hold">
                            <p:stCondLst>
                              <p:cond delay="4500"/>
                            </p:stCondLst>
                            <p:childTnLst>
                              <p:par>
                                <p:cTn id="17" presetID="22" presetClass="entr" presetSubtype="4" fill="hold" grpId="0" nodeType="afterEffect">
                                  <p:stCondLst>
                                    <p:cond delay="2000"/>
                                  </p:stCondLst>
                                  <p:childTnLst>
                                    <p:set>
                                      <p:cBhvr>
                                        <p:cTn id="18" dur="1" fill="hold">
                                          <p:stCondLst>
                                            <p:cond delay="0"/>
                                          </p:stCondLst>
                                        </p:cTn>
                                        <p:tgtEl>
                                          <p:spTgt spid="69711"/>
                                        </p:tgtEl>
                                        <p:attrNameLst>
                                          <p:attrName>style.visibility</p:attrName>
                                        </p:attrNameLst>
                                      </p:cBhvr>
                                      <p:to>
                                        <p:strVal val="visible"/>
                                      </p:to>
                                    </p:set>
                                    <p:animEffect transition="in" filter="wipe(down)">
                                      <p:cBhvr>
                                        <p:cTn id="19" dur="500"/>
                                        <p:tgtEl>
                                          <p:spTgt spid="69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708" grpId="0"/>
      <p:bldP spid="6971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60" name="Object 4"/>
          <p:cNvGraphicFramePr>
            <a:graphicFrameLocks noChangeAspect="1"/>
          </p:cNvGraphicFramePr>
          <p:nvPr/>
        </p:nvGraphicFramePr>
        <p:xfrm>
          <a:off x="4140200" y="1557338"/>
          <a:ext cx="4319588" cy="565150"/>
        </p:xfrm>
        <a:graphic>
          <a:graphicData uri="http://schemas.openxmlformats.org/presentationml/2006/ole">
            <p:oleObj spid="_x0000_s7170" name="Microsoft Equation 3.0" r:id="rId3" imgW="2247900" imgH="292100" progId="Equation.3">
              <p:embed/>
            </p:oleObj>
          </a:graphicData>
        </a:graphic>
      </p:graphicFrame>
      <p:sp>
        <p:nvSpPr>
          <p:cNvPr id="70662" name="Rectangle 6"/>
          <p:cNvSpPr>
            <a:spLocks noChangeArrowheads="1"/>
          </p:cNvSpPr>
          <p:nvPr/>
        </p:nvSpPr>
        <p:spPr bwMode="auto">
          <a:xfrm>
            <a:off x="3924300" y="377825"/>
            <a:ext cx="4960938" cy="1006475"/>
          </a:xfrm>
          <a:prstGeom prst="rect">
            <a:avLst/>
          </a:prstGeom>
          <a:noFill/>
          <a:ln w="9525">
            <a:noFill/>
            <a:miter lim="800000"/>
            <a:headEnd/>
            <a:tailEnd/>
          </a:ln>
        </p:spPr>
        <p:txBody>
          <a:bodyPr anchor="ctr">
            <a:spAutoFit/>
          </a:bodyPr>
          <a:lstStyle/>
          <a:p>
            <a:pPr indent="449263"/>
            <a:r>
              <a:rPr lang="ru-RU" sz="2000">
                <a:cs typeface="Times New Roman" pitchFamily="18" charset="0"/>
              </a:rPr>
              <a:t>Число независимых уравнений, составляемых по второму закону Кирхгофа:</a:t>
            </a:r>
            <a:endParaRPr lang="ru-RU" sz="2000"/>
          </a:p>
        </p:txBody>
      </p:sp>
      <p:sp>
        <p:nvSpPr>
          <p:cNvPr id="7172" name="Rectangle 7"/>
          <p:cNvSpPr>
            <a:spLocks noChangeArrowheads="1"/>
          </p:cNvSpPr>
          <p:nvPr/>
        </p:nvSpPr>
        <p:spPr bwMode="auto">
          <a:xfrm>
            <a:off x="6243638" y="3240088"/>
            <a:ext cx="703262" cy="244475"/>
          </a:xfrm>
          <a:prstGeom prst="rect">
            <a:avLst/>
          </a:prstGeom>
          <a:noFill/>
          <a:ln w="9525">
            <a:noFill/>
            <a:miter lim="800000"/>
            <a:headEnd/>
            <a:tailEnd/>
          </a:ln>
        </p:spPr>
        <p:txBody>
          <a:bodyPr wrap="none" anchor="ctr">
            <a:spAutoFit/>
          </a:bodyPr>
          <a:lstStyle/>
          <a:p>
            <a:pPr algn="ctr"/>
            <a:r>
              <a:rPr lang="ru-RU" sz="1000">
                <a:cs typeface="Times New Roman" pitchFamily="18" charset="0"/>
              </a:rPr>
              <a:t>  </a:t>
            </a:r>
            <a:endParaRPr lang="ru-RU"/>
          </a:p>
        </p:txBody>
      </p:sp>
      <p:sp>
        <p:nvSpPr>
          <p:cNvPr id="7173" name="Rectangle 8"/>
          <p:cNvSpPr>
            <a:spLocks noChangeArrowheads="1"/>
          </p:cNvSpPr>
          <p:nvPr/>
        </p:nvSpPr>
        <p:spPr bwMode="auto">
          <a:xfrm>
            <a:off x="6069013" y="3894138"/>
            <a:ext cx="1052512" cy="244475"/>
          </a:xfrm>
          <a:prstGeom prst="rect">
            <a:avLst/>
          </a:prstGeom>
          <a:noFill/>
          <a:ln w="9525">
            <a:noFill/>
            <a:miter lim="800000"/>
            <a:headEnd/>
            <a:tailEnd/>
          </a:ln>
        </p:spPr>
        <p:txBody>
          <a:bodyPr wrap="none" anchor="ctr">
            <a:spAutoFit/>
          </a:bodyPr>
          <a:lstStyle/>
          <a:p>
            <a:pPr algn="ctr"/>
            <a:r>
              <a:rPr lang="ru-RU" sz="1000">
                <a:cs typeface="Times New Roman" pitchFamily="18" charset="0"/>
              </a:rPr>
              <a:t>            </a:t>
            </a:r>
            <a:endParaRPr lang="ru-RU"/>
          </a:p>
        </p:txBody>
      </p:sp>
      <p:pic>
        <p:nvPicPr>
          <p:cNvPr id="70666" name="Picture 10"/>
          <p:cNvPicPr>
            <a:picLocks noChangeAspect="1" noChangeArrowheads="1"/>
          </p:cNvPicPr>
          <p:nvPr/>
        </p:nvPicPr>
        <p:blipFill>
          <a:blip r:embed="rId4" cstate="print"/>
          <a:srcRect/>
          <a:stretch>
            <a:fillRect/>
          </a:stretch>
        </p:blipFill>
        <p:spPr bwMode="auto">
          <a:xfrm>
            <a:off x="323850" y="620713"/>
            <a:ext cx="2879725" cy="2181225"/>
          </a:xfrm>
          <a:prstGeom prst="rect">
            <a:avLst/>
          </a:prstGeom>
          <a:noFill/>
          <a:ln w="9525">
            <a:noFill/>
            <a:miter lim="800000"/>
            <a:headEnd/>
            <a:tailEnd/>
          </a:ln>
        </p:spPr>
      </p:pic>
      <p:sp>
        <p:nvSpPr>
          <p:cNvPr id="70667" name="Rectangle 11"/>
          <p:cNvSpPr>
            <a:spLocks noChangeArrowheads="1"/>
          </p:cNvSpPr>
          <p:nvPr/>
        </p:nvSpPr>
        <p:spPr bwMode="auto">
          <a:xfrm>
            <a:off x="3348038" y="2509838"/>
            <a:ext cx="5399087" cy="3094037"/>
          </a:xfrm>
          <a:prstGeom prst="rect">
            <a:avLst/>
          </a:prstGeom>
          <a:noFill/>
          <a:ln w="9525">
            <a:noFill/>
            <a:miter lim="800000"/>
            <a:headEnd/>
            <a:tailEnd/>
          </a:ln>
        </p:spPr>
        <p:txBody>
          <a:bodyPr bIns="0" anchor="ctr">
            <a:spAutoFit/>
          </a:bodyPr>
          <a:lstStyle/>
          <a:p>
            <a:pPr algn="just"/>
            <a:r>
              <a:rPr lang="ru-RU" sz="2000">
                <a:latin typeface="Times New Roman" pitchFamily="18" charset="0"/>
              </a:rPr>
              <a:t>Независимость уравнений по второму закону Кирхгофа будет обеспечена, если контуры выбирать таким образом, чтобы каждый последующий контур отличался от предыдущего хотя бы одной новой ветвью.</a:t>
            </a:r>
            <a:endParaRPr lang="en-US" sz="2000" b="1" i="1">
              <a:latin typeface="Times New Roman" pitchFamily="18" charset="0"/>
            </a:endParaRPr>
          </a:p>
          <a:p>
            <a:pPr algn="just"/>
            <a:endParaRPr lang="ru-RU" sz="2000">
              <a:latin typeface="Times New Roman" pitchFamily="18" charset="0"/>
            </a:endParaRPr>
          </a:p>
          <a:p>
            <a:pPr algn="just"/>
            <a:r>
              <a:rPr lang="ru-RU" sz="2000">
                <a:latin typeface="Times New Roman" pitchFamily="18" charset="0"/>
              </a:rPr>
              <a:t>Для  контура, содержащего ветвь с источником тока, уравнение не составляется.</a:t>
            </a:r>
            <a:endParaRPr lang="en-US" sz="2000" b="1" i="1">
              <a:latin typeface="Times New Roman" pitchFamily="18" charset="0"/>
            </a:endParaRPr>
          </a:p>
          <a:p>
            <a:pPr algn="just"/>
            <a:endParaRPr lang="ru-RU" sz="2000">
              <a:latin typeface="Times New Roman" pitchFamily="18" charset="0"/>
            </a:endParaRPr>
          </a:p>
          <a:p>
            <a:pPr algn="just"/>
            <a:r>
              <a:rPr lang="ru-RU" sz="2000">
                <a:latin typeface="Times New Roman" pitchFamily="18" charset="0"/>
              </a:rPr>
              <a:t>Направление обхода – произвольное.</a:t>
            </a:r>
            <a:endParaRPr lang="en-US" sz="2000">
              <a:latin typeface="Times New Roman" pitchFamily="18" charset="0"/>
            </a:endParaRPr>
          </a:p>
        </p:txBody>
      </p:sp>
      <p:sp>
        <p:nvSpPr>
          <p:cNvPr id="70668" name="Text Box 12"/>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70666"/>
                                        </p:tgtEl>
                                        <p:attrNameLst>
                                          <p:attrName>style.visibility</p:attrName>
                                        </p:attrNameLst>
                                      </p:cBhvr>
                                      <p:to>
                                        <p:strVal val="visible"/>
                                      </p:to>
                                    </p:set>
                                    <p:anim calcmode="lin" valueType="num">
                                      <p:cBhvr>
                                        <p:cTn id="7" dur="1000" fill="hold"/>
                                        <p:tgtEl>
                                          <p:spTgt spid="70666"/>
                                        </p:tgtEl>
                                        <p:attrNameLst>
                                          <p:attrName>ppt_w</p:attrName>
                                        </p:attrNameLst>
                                      </p:cBhvr>
                                      <p:tavLst>
                                        <p:tav tm="0">
                                          <p:val>
                                            <p:fltVal val="0"/>
                                          </p:val>
                                        </p:tav>
                                        <p:tav tm="100000">
                                          <p:val>
                                            <p:strVal val="#ppt_w"/>
                                          </p:val>
                                        </p:tav>
                                      </p:tavLst>
                                    </p:anim>
                                    <p:anim calcmode="lin" valueType="num">
                                      <p:cBhvr>
                                        <p:cTn id="8" dur="1000" fill="hold"/>
                                        <p:tgtEl>
                                          <p:spTgt spid="70666"/>
                                        </p:tgtEl>
                                        <p:attrNameLst>
                                          <p:attrName>ppt_h</p:attrName>
                                        </p:attrNameLst>
                                      </p:cBhvr>
                                      <p:tavLst>
                                        <p:tav tm="0">
                                          <p:val>
                                            <p:fltVal val="0"/>
                                          </p:val>
                                        </p:tav>
                                        <p:tav tm="100000">
                                          <p:val>
                                            <p:strVal val="#ppt_h"/>
                                          </p:val>
                                        </p:tav>
                                      </p:tavLst>
                                    </p:anim>
                                    <p:anim calcmode="lin" valueType="num">
                                      <p:cBhvr>
                                        <p:cTn id="9" dur="1000" fill="hold"/>
                                        <p:tgtEl>
                                          <p:spTgt spid="706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066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8" presetClass="entr" presetSubtype="16" fill="hold" nodeType="afterEffect">
                                  <p:stCondLst>
                                    <p:cond delay="0"/>
                                  </p:stCondLst>
                                  <p:childTnLst>
                                    <p:set>
                                      <p:cBhvr>
                                        <p:cTn id="13" dur="1" fill="hold">
                                          <p:stCondLst>
                                            <p:cond delay="0"/>
                                          </p:stCondLst>
                                        </p:cTn>
                                        <p:tgtEl>
                                          <p:spTgt spid="70662">
                                            <p:txEl>
                                              <p:pRg st="0" end="0"/>
                                            </p:txEl>
                                          </p:spTgt>
                                        </p:tgtEl>
                                        <p:attrNameLst>
                                          <p:attrName>style.visibility</p:attrName>
                                        </p:attrNameLst>
                                      </p:cBhvr>
                                      <p:to>
                                        <p:strVal val="visible"/>
                                      </p:to>
                                    </p:set>
                                    <p:animEffect transition="in" filter="diamond(in)">
                                      <p:cBhvr>
                                        <p:cTn id="14" dur="2000"/>
                                        <p:tgtEl>
                                          <p:spTgt spid="70662">
                                            <p:txEl>
                                              <p:pRg st="0" end="0"/>
                                            </p:txEl>
                                          </p:spTgt>
                                        </p:tgtEl>
                                      </p:cBhvr>
                                    </p:animEffect>
                                  </p:childTnLst>
                                </p:cTn>
                              </p:par>
                            </p:childTnLst>
                          </p:cTn>
                        </p:par>
                        <p:par>
                          <p:cTn id="15" fill="hold">
                            <p:stCondLst>
                              <p:cond delay="3000"/>
                            </p:stCondLst>
                            <p:childTnLst>
                              <p:par>
                                <p:cTn id="16" presetID="34" presetClass="entr" presetSubtype="0" fill="hold" nodeType="afterEffect">
                                  <p:stCondLst>
                                    <p:cond delay="0"/>
                                  </p:stCondLst>
                                  <p:childTnLst>
                                    <p:set>
                                      <p:cBhvr>
                                        <p:cTn id="17" dur="1" fill="hold">
                                          <p:stCondLst>
                                            <p:cond delay="0"/>
                                          </p:stCondLst>
                                        </p:cTn>
                                        <p:tgtEl>
                                          <p:spTgt spid="70660"/>
                                        </p:tgtEl>
                                        <p:attrNameLst>
                                          <p:attrName>style.visibility</p:attrName>
                                        </p:attrNameLst>
                                      </p:cBhvr>
                                      <p:to>
                                        <p:strVal val="visible"/>
                                      </p:to>
                                    </p:set>
                                    <p:anim from="(-#ppt_w/2)" to="(#ppt_x)" calcmode="lin" valueType="num">
                                      <p:cBhvr>
                                        <p:cTn id="18" dur="600" fill="hold">
                                          <p:stCondLst>
                                            <p:cond delay="0"/>
                                          </p:stCondLst>
                                        </p:cTn>
                                        <p:tgtEl>
                                          <p:spTgt spid="70660"/>
                                        </p:tgtEl>
                                        <p:attrNameLst>
                                          <p:attrName>ppt_x</p:attrName>
                                        </p:attrNameLst>
                                      </p:cBhvr>
                                    </p:anim>
                                    <p:anim from="0" to="-1.0" calcmode="lin" valueType="num">
                                      <p:cBhvr>
                                        <p:cTn id="19" dur="200" decel="50000" autoRev="1" fill="hold">
                                          <p:stCondLst>
                                            <p:cond delay="600"/>
                                          </p:stCondLst>
                                        </p:cTn>
                                        <p:tgtEl>
                                          <p:spTgt spid="70660"/>
                                        </p:tgtEl>
                                        <p:attrNameLst>
                                          <p:attrName>xshear</p:attrName>
                                        </p:attrNameLst>
                                      </p:cBhvr>
                                    </p:anim>
                                    <p:animScale>
                                      <p:cBhvr>
                                        <p:cTn id="20" dur="200" decel="100000" autoRev="1" fill="hold">
                                          <p:stCondLst>
                                            <p:cond delay="600"/>
                                          </p:stCondLst>
                                        </p:cTn>
                                        <p:tgtEl>
                                          <p:spTgt spid="70660"/>
                                        </p:tgtEl>
                                      </p:cBhvr>
                                      <p:from x="100000" y="100000"/>
                                      <p:to x="80000" y="100000"/>
                                    </p:animScale>
                                    <p:anim by="(#ppt_h/3+#ppt_w*0.1)" calcmode="lin" valueType="num">
                                      <p:cBhvr additive="sum">
                                        <p:cTn id="21" dur="200" decel="100000" autoRev="1" fill="hold">
                                          <p:stCondLst>
                                            <p:cond delay="600"/>
                                          </p:stCondLst>
                                        </p:cTn>
                                        <p:tgtEl>
                                          <p:spTgt spid="70660"/>
                                        </p:tgtEl>
                                        <p:attrNameLst>
                                          <p:attrName>ppt_x</p:attrName>
                                        </p:attrNameLst>
                                      </p:cBhvr>
                                    </p:anim>
                                  </p:childTnLst>
                                </p:cTn>
                              </p:par>
                            </p:childTnLst>
                          </p:cTn>
                        </p:par>
                        <p:par>
                          <p:cTn id="22" fill="hold">
                            <p:stCondLst>
                              <p:cond delay="4000"/>
                            </p:stCondLst>
                            <p:childTnLst>
                              <p:par>
                                <p:cTn id="23" presetID="12" presetClass="entr" presetSubtype="4" fill="hold" grpId="0" nodeType="afterEffect">
                                  <p:stCondLst>
                                    <p:cond delay="0"/>
                                  </p:stCondLst>
                                  <p:childTnLst>
                                    <p:set>
                                      <p:cBhvr>
                                        <p:cTn id="24" dur="1" fill="hold">
                                          <p:stCondLst>
                                            <p:cond delay="0"/>
                                          </p:stCondLst>
                                        </p:cTn>
                                        <p:tgtEl>
                                          <p:spTgt spid="70667"/>
                                        </p:tgtEl>
                                        <p:attrNameLst>
                                          <p:attrName>style.visibility</p:attrName>
                                        </p:attrNameLst>
                                      </p:cBhvr>
                                      <p:to>
                                        <p:strVal val="visible"/>
                                      </p:to>
                                    </p:set>
                                    <p:animEffect transition="in" filter="slide(fromBottom)">
                                      <p:cBhvr>
                                        <p:cTn id="25" dur="500"/>
                                        <p:tgtEl>
                                          <p:spTgt spid="70667"/>
                                        </p:tgtEl>
                                      </p:cBhvr>
                                    </p:animEffect>
                                  </p:childTnLst>
                                </p:cTn>
                              </p:par>
                            </p:childTnLst>
                          </p:cTn>
                        </p:par>
                        <p:par>
                          <p:cTn id="26" fill="hold">
                            <p:stCondLst>
                              <p:cond delay="4500"/>
                            </p:stCondLst>
                            <p:childTnLst>
                              <p:par>
                                <p:cTn id="27" presetID="22" presetClass="entr" presetSubtype="4" fill="hold" grpId="0" nodeType="afterEffect">
                                  <p:stCondLst>
                                    <p:cond delay="2000"/>
                                  </p:stCondLst>
                                  <p:childTnLst>
                                    <p:set>
                                      <p:cBhvr>
                                        <p:cTn id="28" dur="1" fill="hold">
                                          <p:stCondLst>
                                            <p:cond delay="0"/>
                                          </p:stCondLst>
                                        </p:cTn>
                                        <p:tgtEl>
                                          <p:spTgt spid="70668"/>
                                        </p:tgtEl>
                                        <p:attrNameLst>
                                          <p:attrName>style.visibility</p:attrName>
                                        </p:attrNameLst>
                                      </p:cBhvr>
                                      <p:to>
                                        <p:strVal val="visible"/>
                                      </p:to>
                                    </p:set>
                                    <p:animEffect transition="in" filter="wipe(down)">
                                      <p:cBhvr>
                                        <p:cTn id="29" dur="500"/>
                                        <p:tgtEl>
                                          <p:spTgt spid="70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7" grpId="0"/>
      <p:bldP spid="70668"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6243638" y="3240088"/>
            <a:ext cx="703262" cy="244475"/>
          </a:xfrm>
          <a:prstGeom prst="rect">
            <a:avLst/>
          </a:prstGeom>
          <a:noFill/>
          <a:ln w="9525">
            <a:noFill/>
            <a:miter lim="800000"/>
            <a:headEnd/>
            <a:tailEnd/>
          </a:ln>
        </p:spPr>
        <p:txBody>
          <a:bodyPr wrap="none" anchor="ctr">
            <a:spAutoFit/>
          </a:bodyPr>
          <a:lstStyle/>
          <a:p>
            <a:pPr algn="ctr"/>
            <a:r>
              <a:rPr lang="ru-RU" sz="1000">
                <a:cs typeface="Times New Roman" pitchFamily="18" charset="0"/>
              </a:rPr>
              <a:t>  </a:t>
            </a:r>
            <a:endParaRPr lang="ru-RU"/>
          </a:p>
        </p:txBody>
      </p:sp>
      <p:sp>
        <p:nvSpPr>
          <p:cNvPr id="21507" name="Rectangle 5"/>
          <p:cNvSpPr>
            <a:spLocks noChangeArrowheads="1"/>
          </p:cNvSpPr>
          <p:nvPr/>
        </p:nvSpPr>
        <p:spPr bwMode="auto">
          <a:xfrm>
            <a:off x="6069013" y="3894138"/>
            <a:ext cx="1052512" cy="244475"/>
          </a:xfrm>
          <a:prstGeom prst="rect">
            <a:avLst/>
          </a:prstGeom>
          <a:noFill/>
          <a:ln w="9525">
            <a:noFill/>
            <a:miter lim="800000"/>
            <a:headEnd/>
            <a:tailEnd/>
          </a:ln>
        </p:spPr>
        <p:txBody>
          <a:bodyPr wrap="none" anchor="ctr">
            <a:spAutoFit/>
          </a:bodyPr>
          <a:lstStyle/>
          <a:p>
            <a:pPr algn="ctr"/>
            <a:r>
              <a:rPr lang="ru-RU" sz="1000">
                <a:cs typeface="Times New Roman" pitchFamily="18" charset="0"/>
              </a:rPr>
              <a:t>            </a:t>
            </a:r>
            <a:endParaRPr lang="ru-RU"/>
          </a:p>
        </p:txBody>
      </p:sp>
      <p:sp>
        <p:nvSpPr>
          <p:cNvPr id="71690" name="Rectangle 10"/>
          <p:cNvSpPr>
            <a:spLocks noChangeArrowheads="1"/>
          </p:cNvSpPr>
          <p:nvPr/>
        </p:nvSpPr>
        <p:spPr bwMode="auto">
          <a:xfrm>
            <a:off x="468313" y="407988"/>
            <a:ext cx="7993062" cy="5643562"/>
          </a:xfrm>
          <a:prstGeom prst="rect">
            <a:avLst/>
          </a:prstGeom>
          <a:noFill/>
          <a:ln w="9525">
            <a:noFill/>
            <a:miter lim="800000"/>
            <a:headEnd/>
            <a:tailEnd/>
          </a:ln>
        </p:spPr>
        <p:txBody>
          <a:bodyPr anchor="ctr">
            <a:spAutoFit/>
          </a:bodyPr>
          <a:lstStyle/>
          <a:p>
            <a:pPr marL="342900" indent="-342900" algn="just">
              <a:tabLst>
                <a:tab pos="457200" algn="l"/>
              </a:tabLst>
            </a:pPr>
            <a:r>
              <a:rPr lang="ru-RU" sz="2800">
                <a:latin typeface="Times New Roman" pitchFamily="18" charset="0"/>
                <a:cs typeface="Times New Roman" pitchFamily="18" charset="0"/>
              </a:rPr>
              <a:t>Таким образом,  </a:t>
            </a:r>
            <a:r>
              <a:rPr lang="ru-RU" sz="2800" b="1" i="1">
                <a:solidFill>
                  <a:srgbClr val="CC0000"/>
                </a:solidFill>
                <a:latin typeface="Times New Roman" pitchFamily="18" charset="0"/>
                <a:cs typeface="Times New Roman" pitchFamily="18" charset="0"/>
              </a:rPr>
              <a:t>порядок  анализа сложной цепи с применением законов Кирхгофа</a:t>
            </a:r>
            <a:r>
              <a:rPr lang="ru-RU" sz="2800" b="1" i="1">
                <a:latin typeface="Times New Roman" pitchFamily="18" charset="0"/>
                <a:cs typeface="Times New Roman" pitchFamily="18" charset="0"/>
              </a:rPr>
              <a:t> </a:t>
            </a:r>
            <a:r>
              <a:rPr lang="ru-RU" sz="2800">
                <a:latin typeface="Times New Roman" pitchFamily="18" charset="0"/>
                <a:cs typeface="Times New Roman" pitchFamily="18" charset="0"/>
              </a:rPr>
              <a:t>следующий:</a:t>
            </a:r>
            <a:endParaRPr lang="ru-RU" sz="2800">
              <a:latin typeface="Times New Roman" pitchFamily="18" charset="0"/>
            </a:endParaRPr>
          </a:p>
          <a:p>
            <a:pPr marL="342900" indent="-342900" algn="just" eaLnBrk="0" hangingPunct="0">
              <a:tabLst>
                <a:tab pos="457200" algn="l"/>
              </a:tabLst>
            </a:pPr>
            <a:endParaRPr lang="en-US" sz="2800">
              <a:latin typeface="Times New Roman" pitchFamily="18" charset="0"/>
            </a:endParaRPr>
          </a:p>
          <a:p>
            <a:pPr marL="342900" indent="-342900" algn="just" eaLnBrk="0" hangingPunct="0">
              <a:tabLst>
                <a:tab pos="457200" algn="l"/>
              </a:tabLst>
            </a:pPr>
            <a:r>
              <a:rPr lang="ru-RU" sz="2800">
                <a:latin typeface="Times New Roman" pitchFamily="18" charset="0"/>
              </a:rPr>
              <a:t>1) </a:t>
            </a:r>
            <a:r>
              <a:rPr lang="ru-RU" sz="2800">
                <a:latin typeface="Times New Roman" pitchFamily="18" charset="0"/>
                <a:cs typeface="Times New Roman" pitchFamily="18" charset="0"/>
              </a:rPr>
              <a:t>выбирают произвольно положительные условные направления токов в ветвях;</a:t>
            </a:r>
            <a:endParaRPr lang="ru-RU" sz="2800">
              <a:latin typeface="Times New Roman" pitchFamily="18" charset="0"/>
            </a:endParaRPr>
          </a:p>
          <a:p>
            <a:pPr marL="342900" indent="-342900" algn="just" eaLnBrk="0" hangingPunct="0">
              <a:tabLst>
                <a:tab pos="457200" algn="l"/>
              </a:tabLst>
            </a:pPr>
            <a:r>
              <a:rPr lang="ru-RU" sz="2800">
                <a:latin typeface="Times New Roman" pitchFamily="18" charset="0"/>
              </a:rPr>
              <a:t>2) </a:t>
            </a:r>
            <a:r>
              <a:rPr lang="ru-RU" sz="2800">
                <a:latin typeface="Times New Roman" pitchFamily="18" charset="0"/>
                <a:cs typeface="Times New Roman" pitchFamily="18" charset="0"/>
              </a:rPr>
              <a:t>составляют (</a:t>
            </a:r>
            <a:r>
              <a:rPr lang="en-US" sz="2800" i="1">
                <a:latin typeface="Times New Roman" pitchFamily="18" charset="0"/>
                <a:cs typeface="Times New Roman" pitchFamily="18" charset="0"/>
              </a:rPr>
              <a:t>k</a:t>
            </a:r>
            <a:r>
              <a:rPr lang="en-US" sz="2800">
                <a:latin typeface="Times New Roman" pitchFamily="18" charset="0"/>
                <a:cs typeface="Times New Roman" pitchFamily="18" charset="0"/>
              </a:rPr>
              <a:t>-1)</a:t>
            </a:r>
            <a:r>
              <a:rPr lang="ru-RU" sz="2800">
                <a:latin typeface="Times New Roman" pitchFamily="18" charset="0"/>
              </a:rPr>
              <a:t> независимых уравнений по первому закону Кирхгофа.</a:t>
            </a:r>
          </a:p>
          <a:p>
            <a:pPr marL="342900" indent="-342900" algn="just" eaLnBrk="0" hangingPunct="0">
              <a:tabLst>
                <a:tab pos="457200" algn="l"/>
              </a:tabLst>
            </a:pPr>
            <a:r>
              <a:rPr lang="ru-RU" sz="2800">
                <a:latin typeface="Times New Roman" pitchFamily="18" charset="0"/>
              </a:rPr>
              <a:t>3) выбирают произвольно направления обхода независимых контуров,</a:t>
            </a:r>
          </a:p>
          <a:p>
            <a:pPr marL="342900" indent="-342900" algn="just">
              <a:tabLst>
                <a:tab pos="457200" algn="l"/>
              </a:tabLst>
            </a:pPr>
            <a:r>
              <a:rPr lang="ru-RU" sz="2800">
                <a:latin typeface="Times New Roman" pitchFamily="18" charset="0"/>
              </a:rPr>
              <a:t>4) составляют  </a:t>
            </a:r>
            <a:r>
              <a:rPr lang="en-US" sz="2800" i="1">
                <a:latin typeface="Times New Roman" pitchFamily="18" charset="0"/>
              </a:rPr>
              <a:t>m</a:t>
            </a:r>
            <a:r>
              <a:rPr lang="en-US" sz="2800">
                <a:latin typeface="Times New Roman" pitchFamily="18" charset="0"/>
              </a:rPr>
              <a:t>-(</a:t>
            </a:r>
            <a:r>
              <a:rPr lang="en-US" sz="2800" i="1">
                <a:latin typeface="Times New Roman" pitchFamily="18" charset="0"/>
              </a:rPr>
              <a:t>k</a:t>
            </a:r>
            <a:r>
              <a:rPr lang="en-US" sz="2800">
                <a:latin typeface="Times New Roman" pitchFamily="18" charset="0"/>
              </a:rPr>
              <a:t>-1) </a:t>
            </a:r>
            <a:r>
              <a:rPr lang="ru-RU" sz="2800">
                <a:latin typeface="Times New Roman" pitchFamily="18" charset="0"/>
              </a:rPr>
              <a:t>независимых уравнений по второму закону Кирхгофа,</a:t>
            </a:r>
          </a:p>
          <a:p>
            <a:pPr marL="342900" indent="-342900" algn="just">
              <a:tabLst>
                <a:tab pos="457200" algn="l"/>
              </a:tabLst>
            </a:pPr>
            <a:r>
              <a:rPr lang="ru-RU" sz="2800">
                <a:latin typeface="Times New Roman" pitchFamily="18" charset="0"/>
              </a:rPr>
              <a:t>5) решают совместно полученную систему уравнений.</a:t>
            </a:r>
          </a:p>
        </p:txBody>
      </p:sp>
      <p:sp>
        <p:nvSpPr>
          <p:cNvPr id="71693" name="Text Box 13"/>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1690"/>
                                        </p:tgtEl>
                                        <p:attrNameLst>
                                          <p:attrName>style.visibility</p:attrName>
                                        </p:attrNameLst>
                                      </p:cBhvr>
                                      <p:to>
                                        <p:strVal val="visible"/>
                                      </p:to>
                                    </p:set>
                                    <p:animEffect transition="in" filter="strips(downRight)">
                                      <p:cBhvr>
                                        <p:cTn id="7" dur="1000"/>
                                        <p:tgtEl>
                                          <p:spTgt spid="71690"/>
                                        </p:tgtEl>
                                      </p:cBhvr>
                                    </p:animEffect>
                                  </p:childTnLst>
                                </p:cTn>
                              </p:par>
                            </p:childTnLst>
                          </p:cTn>
                        </p:par>
                        <p:par>
                          <p:cTn id="8" fill="hold">
                            <p:stCondLst>
                              <p:cond delay="1000"/>
                            </p:stCondLst>
                            <p:childTnLst>
                              <p:par>
                                <p:cTn id="9" presetID="22" presetClass="entr" presetSubtype="4" fill="hold" grpId="0" nodeType="afterEffect">
                                  <p:stCondLst>
                                    <p:cond delay="2000"/>
                                  </p:stCondLst>
                                  <p:childTnLst>
                                    <p:set>
                                      <p:cBhvr>
                                        <p:cTn id="10" dur="1" fill="hold">
                                          <p:stCondLst>
                                            <p:cond delay="0"/>
                                          </p:stCondLst>
                                        </p:cTn>
                                        <p:tgtEl>
                                          <p:spTgt spid="71693"/>
                                        </p:tgtEl>
                                        <p:attrNameLst>
                                          <p:attrName>style.visibility</p:attrName>
                                        </p:attrNameLst>
                                      </p:cBhvr>
                                      <p:to>
                                        <p:strVal val="visible"/>
                                      </p:to>
                                    </p:set>
                                    <p:animEffect transition="in" filter="wipe(down)">
                                      <p:cBhvr>
                                        <p:cTn id="11" dur="500"/>
                                        <p:tgtEl>
                                          <p:spTgt spid="71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0" grpId="0"/>
      <p:bldP spid="7169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ChangeArrowheads="1"/>
          </p:cNvSpPr>
          <p:nvPr/>
        </p:nvSpPr>
        <p:spPr bwMode="auto">
          <a:xfrm>
            <a:off x="1763713" y="473075"/>
            <a:ext cx="4968875" cy="519113"/>
          </a:xfrm>
          <a:prstGeom prst="rect">
            <a:avLst/>
          </a:prstGeom>
          <a:noFill/>
          <a:ln w="9525">
            <a:noFill/>
            <a:miter lim="800000"/>
            <a:headEnd/>
            <a:tailEnd/>
          </a:ln>
        </p:spPr>
        <p:txBody>
          <a:bodyPr anchor="ctr">
            <a:spAutoFit/>
          </a:bodyPr>
          <a:lstStyle/>
          <a:p>
            <a:pPr algn="ctr"/>
            <a:r>
              <a:rPr lang="ru-RU" sz="2800" b="1">
                <a:solidFill>
                  <a:schemeClr val="bg2"/>
                </a:solidFill>
                <a:latin typeface="Times New Roman" pitchFamily="18" charset="0"/>
              </a:rPr>
              <a:t>Метод контурных токов</a:t>
            </a:r>
            <a:r>
              <a:rPr lang="ru-RU"/>
              <a:t> </a:t>
            </a:r>
          </a:p>
        </p:txBody>
      </p:sp>
      <p:sp>
        <p:nvSpPr>
          <p:cNvPr id="72709" name="Rectangle 5"/>
          <p:cNvSpPr>
            <a:spLocks noChangeArrowheads="1"/>
          </p:cNvSpPr>
          <p:nvPr/>
        </p:nvSpPr>
        <p:spPr bwMode="auto">
          <a:xfrm>
            <a:off x="323850" y="1341438"/>
            <a:ext cx="8496300" cy="4362450"/>
          </a:xfrm>
          <a:prstGeom prst="rect">
            <a:avLst/>
          </a:prstGeom>
          <a:noFill/>
          <a:ln w="9525">
            <a:noFill/>
            <a:miter lim="800000"/>
            <a:headEnd/>
            <a:tailEnd/>
          </a:ln>
        </p:spPr>
        <p:txBody>
          <a:bodyPr anchor="ctr">
            <a:spAutoFit/>
          </a:bodyPr>
          <a:lstStyle/>
          <a:p>
            <a:pPr indent="449263" algn="just"/>
            <a:r>
              <a:rPr lang="ru-RU" sz="2800">
                <a:latin typeface="Times New Roman" pitchFamily="18" charset="0"/>
              </a:rPr>
              <a:t>Введем новые условные (фиктивные) неизвестные, называемые </a:t>
            </a:r>
            <a:r>
              <a:rPr lang="ru-RU" sz="2800">
                <a:solidFill>
                  <a:srgbClr val="CC0000"/>
                </a:solidFill>
                <a:latin typeface="Times New Roman" pitchFamily="18" charset="0"/>
              </a:rPr>
              <a:t>«</a:t>
            </a:r>
            <a:r>
              <a:rPr lang="ru-RU" sz="2800" b="1" i="1">
                <a:solidFill>
                  <a:srgbClr val="CC0000"/>
                </a:solidFill>
                <a:latin typeface="Times New Roman" pitchFamily="18" charset="0"/>
              </a:rPr>
              <a:t>контурными токами</a:t>
            </a:r>
            <a:r>
              <a:rPr lang="ru-RU" sz="2800">
                <a:solidFill>
                  <a:srgbClr val="CC0000"/>
                </a:solidFill>
                <a:latin typeface="Times New Roman" pitchFamily="18" charset="0"/>
              </a:rPr>
              <a:t>»</a:t>
            </a:r>
            <a:r>
              <a:rPr lang="ru-RU" sz="2800">
                <a:latin typeface="Times New Roman" pitchFamily="18" charset="0"/>
              </a:rPr>
              <a:t>.</a:t>
            </a:r>
          </a:p>
          <a:p>
            <a:pPr indent="449263" algn="just"/>
            <a:r>
              <a:rPr lang="ru-RU" sz="2800">
                <a:latin typeface="Times New Roman" pitchFamily="18" charset="0"/>
              </a:rPr>
              <a:t>	</a:t>
            </a:r>
            <a:r>
              <a:rPr lang="ru-RU" sz="2800">
                <a:solidFill>
                  <a:srgbClr val="CC0000"/>
                </a:solidFill>
                <a:latin typeface="Times New Roman" pitchFamily="18" charset="0"/>
              </a:rPr>
              <a:t>«</a:t>
            </a:r>
            <a:r>
              <a:rPr lang="ru-RU" sz="2800" b="1" i="1">
                <a:solidFill>
                  <a:srgbClr val="CC0000"/>
                </a:solidFill>
                <a:latin typeface="Times New Roman" pitchFamily="18" charset="0"/>
              </a:rPr>
              <a:t>Контурный</a:t>
            </a:r>
            <a:r>
              <a:rPr lang="ru-RU" sz="2800">
                <a:solidFill>
                  <a:srgbClr val="CC0000"/>
                </a:solidFill>
                <a:latin typeface="Times New Roman" pitchFamily="18" charset="0"/>
              </a:rPr>
              <a:t>»</a:t>
            </a:r>
            <a:r>
              <a:rPr lang="ru-RU" sz="2800">
                <a:latin typeface="Times New Roman" pitchFamily="18" charset="0"/>
              </a:rPr>
              <a:t> ток замыкается по соответствующему контуру. </a:t>
            </a:r>
          </a:p>
          <a:p>
            <a:pPr indent="449263" algn="just"/>
            <a:r>
              <a:rPr lang="ru-RU" sz="2800">
                <a:latin typeface="Times New Roman" pitchFamily="18" charset="0"/>
              </a:rPr>
              <a:t>Составляются уравнения по 2-му закону Кирхгофа. Для того, чтобы уравнения были независимыми, каждый последующий контур должен отличаться от предыдущих хотя бы одной новой ветвью.</a:t>
            </a:r>
          </a:p>
          <a:p>
            <a:pPr indent="449263" algn="just"/>
            <a:r>
              <a:rPr lang="ru-RU" sz="2800">
                <a:latin typeface="Times New Roman" pitchFamily="18" charset="0"/>
              </a:rPr>
              <a:t>Для контура, содержащего ветвь с источником тока, уравнение не составляется. </a:t>
            </a:r>
          </a:p>
        </p:txBody>
      </p:sp>
      <p:sp>
        <p:nvSpPr>
          <p:cNvPr id="72710" name="Text Box 6"/>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2708"/>
                                        </p:tgtEl>
                                        <p:attrNameLst>
                                          <p:attrName>style.visibility</p:attrName>
                                        </p:attrNameLst>
                                      </p:cBhvr>
                                      <p:to>
                                        <p:strVal val="visible"/>
                                      </p:to>
                                    </p:set>
                                    <p:animEffect transition="in" filter="dissolve">
                                      <p:cBhvr>
                                        <p:cTn id="7" dur="500"/>
                                        <p:tgtEl>
                                          <p:spTgt spid="72708"/>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72709"/>
                                        </p:tgtEl>
                                        <p:attrNameLst>
                                          <p:attrName>style.visibility</p:attrName>
                                        </p:attrNameLst>
                                      </p:cBhvr>
                                      <p:to>
                                        <p:strVal val="visible"/>
                                      </p:to>
                                    </p:set>
                                    <p:animEffect transition="in" filter="checkerboard(across)">
                                      <p:cBhvr>
                                        <p:cTn id="11" dur="1000"/>
                                        <p:tgtEl>
                                          <p:spTgt spid="72709"/>
                                        </p:tgtEl>
                                      </p:cBhvr>
                                    </p:animEffect>
                                  </p:childTnLst>
                                </p:cTn>
                              </p:par>
                            </p:childTnLst>
                          </p:cTn>
                        </p:par>
                        <p:par>
                          <p:cTn id="12" fill="hold">
                            <p:stCondLst>
                              <p:cond delay="1500"/>
                            </p:stCondLst>
                            <p:childTnLst>
                              <p:par>
                                <p:cTn id="13" presetID="22" presetClass="entr" presetSubtype="4" fill="hold" grpId="0" nodeType="afterEffect">
                                  <p:stCondLst>
                                    <p:cond delay="2000"/>
                                  </p:stCondLst>
                                  <p:childTnLst>
                                    <p:set>
                                      <p:cBhvr>
                                        <p:cTn id="14" dur="1" fill="hold">
                                          <p:stCondLst>
                                            <p:cond delay="0"/>
                                          </p:stCondLst>
                                        </p:cTn>
                                        <p:tgtEl>
                                          <p:spTgt spid="72710"/>
                                        </p:tgtEl>
                                        <p:attrNameLst>
                                          <p:attrName>style.visibility</p:attrName>
                                        </p:attrNameLst>
                                      </p:cBhvr>
                                      <p:to>
                                        <p:strVal val="visible"/>
                                      </p:to>
                                    </p:set>
                                    <p:animEffect transition="in" filter="wipe(down)">
                                      <p:cBhvr>
                                        <p:cTn id="15" dur="500"/>
                                        <p:tgtEl>
                                          <p:spTgt spid="72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p:bldP spid="72709" grpId="0"/>
      <p:bldP spid="7271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Rectangle 5"/>
          <p:cNvSpPr>
            <a:spLocks noChangeArrowheads="1"/>
          </p:cNvSpPr>
          <p:nvPr/>
        </p:nvSpPr>
        <p:spPr bwMode="auto">
          <a:xfrm>
            <a:off x="539750" y="549275"/>
            <a:ext cx="8280400" cy="1187450"/>
          </a:xfrm>
          <a:prstGeom prst="rect">
            <a:avLst/>
          </a:prstGeom>
          <a:noFill/>
          <a:ln w="9525">
            <a:noFill/>
            <a:miter lim="800000"/>
            <a:headEnd/>
            <a:tailEnd/>
          </a:ln>
        </p:spPr>
        <p:txBody>
          <a:bodyPr anchor="ctr">
            <a:spAutoFit/>
          </a:bodyPr>
          <a:lstStyle/>
          <a:p>
            <a:pPr algn="just"/>
            <a:r>
              <a:rPr lang="ru-RU" sz="2400">
                <a:latin typeface="Times New Roman" pitchFamily="18" charset="0"/>
                <a:cs typeface="Times New Roman" pitchFamily="18" charset="0"/>
              </a:rPr>
              <a:t>Пример выбора контурных токов показан на рис</a:t>
            </a:r>
            <a:r>
              <a:rPr lang="ru-RU" sz="2400">
                <a:latin typeface="Times New Roman" pitchFamily="18" charset="0"/>
              </a:rPr>
              <a:t>унке</a:t>
            </a:r>
            <a:r>
              <a:rPr lang="ru-RU" sz="2400">
                <a:latin typeface="Times New Roman" pitchFamily="18" charset="0"/>
                <a:cs typeface="Times New Roman" pitchFamily="18" charset="0"/>
              </a:rPr>
              <a:t>. Направления контурных токов выбираются произвольно. Ток источника тока</a:t>
            </a:r>
            <a:r>
              <a:rPr lang="en-US" sz="2400">
                <a:latin typeface="Times New Roman" pitchFamily="18" charset="0"/>
                <a:cs typeface="Times New Roman" pitchFamily="18" charset="0"/>
              </a:rPr>
              <a:t> </a:t>
            </a:r>
            <a:r>
              <a:rPr lang="en-US" sz="2400" i="1">
                <a:latin typeface="Times New Roman" pitchFamily="18" charset="0"/>
                <a:cs typeface="Times New Roman" pitchFamily="18" charset="0"/>
              </a:rPr>
              <a:t>J</a:t>
            </a:r>
            <a:r>
              <a:rPr lang="ru-RU" sz="2400">
                <a:latin typeface="Times New Roman" pitchFamily="18" charset="0"/>
                <a:cs typeface="Times New Roman" pitchFamily="18" charset="0"/>
              </a:rPr>
              <a:t> </a:t>
            </a:r>
            <a:r>
              <a:rPr lang="ru-RU" sz="2400">
                <a:latin typeface="Times New Roman" pitchFamily="18" charset="0"/>
              </a:rPr>
              <a:t>считается известным контурным током.</a:t>
            </a:r>
          </a:p>
        </p:txBody>
      </p:sp>
      <p:sp>
        <p:nvSpPr>
          <p:cNvPr id="8196" name="Rectangle 8"/>
          <p:cNvSpPr>
            <a:spLocks noChangeArrowheads="1"/>
          </p:cNvSpPr>
          <p:nvPr/>
        </p:nvSpPr>
        <p:spPr bwMode="auto">
          <a:xfrm>
            <a:off x="0" y="2314575"/>
            <a:ext cx="9144000" cy="0"/>
          </a:xfrm>
          <a:prstGeom prst="rect">
            <a:avLst/>
          </a:prstGeom>
          <a:noFill/>
          <a:ln w="9525">
            <a:noFill/>
            <a:miter lim="800000"/>
            <a:headEnd/>
            <a:tailEnd/>
          </a:ln>
        </p:spPr>
        <p:txBody>
          <a:bodyPr wrap="none" anchor="ctr">
            <a:spAutoFit/>
          </a:bodyPr>
          <a:lstStyle/>
          <a:p>
            <a:endParaRPr lang="ru-RU"/>
          </a:p>
        </p:txBody>
      </p:sp>
      <p:graphicFrame>
        <p:nvGraphicFramePr>
          <p:cNvPr id="73735" name="Object 7"/>
          <p:cNvGraphicFramePr>
            <a:graphicFrameLocks noChangeAspect="1"/>
          </p:cNvGraphicFramePr>
          <p:nvPr/>
        </p:nvGraphicFramePr>
        <p:xfrm>
          <a:off x="1692275" y="1989138"/>
          <a:ext cx="5545138" cy="3268662"/>
        </p:xfrm>
        <a:graphic>
          <a:graphicData uri="http://schemas.openxmlformats.org/presentationml/2006/ole">
            <p:oleObj spid="_x0000_s8194" name="Точечный рисунок" r:id="rId3" imgW="6163535" imgH="3638095" progId="PBrush">
              <p:embed/>
            </p:oleObj>
          </a:graphicData>
        </a:graphic>
      </p:graphicFrame>
      <p:sp>
        <p:nvSpPr>
          <p:cNvPr id="73737" name="Text Box 9"/>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73733"/>
                                        </p:tgtEl>
                                        <p:attrNameLst>
                                          <p:attrName>style.visibility</p:attrName>
                                        </p:attrNameLst>
                                      </p:cBhvr>
                                      <p:to>
                                        <p:strVal val="visible"/>
                                      </p:to>
                                    </p:set>
                                    <p:animEffect transition="in" filter="randombar(vertical)">
                                      <p:cBhvr>
                                        <p:cTn id="7" dur="1000"/>
                                        <p:tgtEl>
                                          <p:spTgt spid="73733"/>
                                        </p:tgtEl>
                                      </p:cBhvr>
                                    </p:animEffect>
                                  </p:childTnLst>
                                </p:cTn>
                              </p:par>
                            </p:childTnLst>
                          </p:cTn>
                        </p:par>
                        <p:par>
                          <p:cTn id="8" fill="hold">
                            <p:stCondLst>
                              <p:cond delay="1000"/>
                            </p:stCondLst>
                            <p:childTnLst>
                              <p:par>
                                <p:cTn id="9" presetID="18" presetClass="entr" presetSubtype="9" fill="hold" nodeType="afterEffect">
                                  <p:stCondLst>
                                    <p:cond delay="0"/>
                                  </p:stCondLst>
                                  <p:childTnLst>
                                    <p:set>
                                      <p:cBhvr>
                                        <p:cTn id="10" dur="1" fill="hold">
                                          <p:stCondLst>
                                            <p:cond delay="0"/>
                                          </p:stCondLst>
                                        </p:cTn>
                                        <p:tgtEl>
                                          <p:spTgt spid="73735"/>
                                        </p:tgtEl>
                                        <p:attrNameLst>
                                          <p:attrName>style.visibility</p:attrName>
                                        </p:attrNameLst>
                                      </p:cBhvr>
                                      <p:to>
                                        <p:strVal val="visible"/>
                                      </p:to>
                                    </p:set>
                                    <p:animEffect transition="in" filter="strips(upLeft)">
                                      <p:cBhvr>
                                        <p:cTn id="11" dur="500"/>
                                        <p:tgtEl>
                                          <p:spTgt spid="73735"/>
                                        </p:tgtEl>
                                      </p:cBhvr>
                                    </p:animEffect>
                                  </p:childTnLst>
                                </p:cTn>
                              </p:par>
                            </p:childTnLst>
                          </p:cTn>
                        </p:par>
                        <p:par>
                          <p:cTn id="12" fill="hold">
                            <p:stCondLst>
                              <p:cond delay="1500"/>
                            </p:stCondLst>
                            <p:childTnLst>
                              <p:par>
                                <p:cTn id="13" presetID="22" presetClass="entr" presetSubtype="4" fill="hold" grpId="0" nodeType="afterEffect">
                                  <p:stCondLst>
                                    <p:cond delay="2000"/>
                                  </p:stCondLst>
                                  <p:childTnLst>
                                    <p:set>
                                      <p:cBhvr>
                                        <p:cTn id="14" dur="1" fill="hold">
                                          <p:stCondLst>
                                            <p:cond delay="0"/>
                                          </p:stCondLst>
                                        </p:cTn>
                                        <p:tgtEl>
                                          <p:spTgt spid="73737"/>
                                        </p:tgtEl>
                                        <p:attrNameLst>
                                          <p:attrName>style.visibility</p:attrName>
                                        </p:attrNameLst>
                                      </p:cBhvr>
                                      <p:to>
                                        <p:strVal val="visible"/>
                                      </p:to>
                                    </p:set>
                                    <p:animEffect transition="in" filter="wipe(down)">
                                      <p:cBhvr>
                                        <p:cTn id="15" dur="500"/>
                                        <p:tgtEl>
                                          <p:spTgt spid="73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3" grpId="0"/>
      <p:bldP spid="73737"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4"/>
          <p:cNvSpPr>
            <a:spLocks noChangeArrowheads="1"/>
          </p:cNvSpPr>
          <p:nvPr/>
        </p:nvSpPr>
        <p:spPr bwMode="auto">
          <a:xfrm>
            <a:off x="395288" y="692150"/>
            <a:ext cx="8424862" cy="1552575"/>
          </a:xfrm>
          <a:prstGeom prst="rect">
            <a:avLst/>
          </a:prstGeom>
          <a:noFill/>
          <a:ln w="9525">
            <a:noFill/>
            <a:miter lim="800000"/>
            <a:headEnd/>
            <a:tailEnd/>
          </a:ln>
        </p:spPr>
        <p:txBody>
          <a:bodyPr anchor="ctr">
            <a:spAutoFit/>
          </a:bodyPr>
          <a:lstStyle/>
          <a:p>
            <a:pPr algn="just"/>
            <a:r>
              <a:rPr lang="ru-RU" sz="2400">
                <a:latin typeface="Times New Roman" pitchFamily="18" charset="0"/>
              </a:rPr>
              <a:t>При использовании данного метода уравнения составляются только по второму закону Кирхгофа.</a:t>
            </a:r>
          </a:p>
          <a:p>
            <a:pPr algn="just"/>
            <a:r>
              <a:rPr lang="ru-RU" sz="2400">
                <a:latin typeface="Times New Roman" pitchFamily="18" charset="0"/>
              </a:rPr>
              <a:t>	Метод контурных токов позволяет сократить число совместно решаемых в системе уравнений до</a:t>
            </a:r>
          </a:p>
        </p:txBody>
      </p:sp>
      <p:sp>
        <p:nvSpPr>
          <p:cNvPr id="9220" name="Rectangle 6"/>
          <p:cNvSpPr>
            <a:spLocks noChangeArrowheads="1"/>
          </p:cNvSpPr>
          <p:nvPr/>
        </p:nvSpPr>
        <p:spPr bwMode="auto">
          <a:xfrm>
            <a:off x="0" y="3224213"/>
            <a:ext cx="9144000" cy="0"/>
          </a:xfrm>
          <a:prstGeom prst="rect">
            <a:avLst/>
          </a:prstGeom>
          <a:noFill/>
          <a:ln w="9525">
            <a:noFill/>
            <a:miter lim="800000"/>
            <a:headEnd/>
            <a:tailEnd/>
          </a:ln>
        </p:spPr>
        <p:txBody>
          <a:bodyPr wrap="none" anchor="ctr">
            <a:spAutoFit/>
          </a:bodyPr>
          <a:lstStyle/>
          <a:p>
            <a:endParaRPr lang="ru-RU"/>
          </a:p>
        </p:txBody>
      </p:sp>
      <p:graphicFrame>
        <p:nvGraphicFramePr>
          <p:cNvPr id="74757" name="Object 5"/>
          <p:cNvGraphicFramePr>
            <a:graphicFrameLocks noChangeAspect="1"/>
          </p:cNvGraphicFramePr>
          <p:nvPr/>
        </p:nvGraphicFramePr>
        <p:xfrm>
          <a:off x="1763713" y="2636838"/>
          <a:ext cx="5400675" cy="779462"/>
        </p:xfrm>
        <a:graphic>
          <a:graphicData uri="http://schemas.openxmlformats.org/presentationml/2006/ole">
            <p:oleObj spid="_x0000_s9218" name="Microsoft Equation 3.0" r:id="rId3" imgW="2057400" imgH="292100" progId="Equation.3">
              <p:embed/>
            </p:oleObj>
          </a:graphicData>
        </a:graphic>
      </p:graphicFrame>
      <p:sp>
        <p:nvSpPr>
          <p:cNvPr id="74759" name="Rectangle 7"/>
          <p:cNvSpPr>
            <a:spLocks noChangeArrowheads="1"/>
          </p:cNvSpPr>
          <p:nvPr/>
        </p:nvSpPr>
        <p:spPr bwMode="auto">
          <a:xfrm>
            <a:off x="395288" y="4076700"/>
            <a:ext cx="8497887" cy="1187450"/>
          </a:xfrm>
          <a:prstGeom prst="rect">
            <a:avLst/>
          </a:prstGeom>
          <a:noFill/>
          <a:ln w="9525">
            <a:noFill/>
            <a:miter lim="800000"/>
            <a:headEnd/>
            <a:tailEnd/>
          </a:ln>
        </p:spPr>
        <p:txBody>
          <a:bodyPr anchor="ctr">
            <a:spAutoFit/>
          </a:bodyPr>
          <a:lstStyle/>
          <a:p>
            <a:r>
              <a:rPr lang="ru-RU" sz="2400">
                <a:latin typeface="Times New Roman" pitchFamily="18" charset="0"/>
              </a:rPr>
              <a:t>При этом учитывается, что падение напряжения на отдельных участках цепи создаются совместным действием контурных токов, проходящих  через данные участки. </a:t>
            </a:r>
          </a:p>
        </p:txBody>
      </p:sp>
      <p:sp>
        <p:nvSpPr>
          <p:cNvPr id="74760" name="Text Box 8"/>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4756"/>
                                        </p:tgtEl>
                                        <p:attrNameLst>
                                          <p:attrName>style.visibility</p:attrName>
                                        </p:attrNameLst>
                                      </p:cBhvr>
                                      <p:to>
                                        <p:strVal val="visible"/>
                                      </p:to>
                                    </p:set>
                                    <p:animEffect transition="in" filter="dissolve">
                                      <p:cBhvr>
                                        <p:cTn id="7" dur="500"/>
                                        <p:tgtEl>
                                          <p:spTgt spid="74756"/>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4757"/>
                                        </p:tgtEl>
                                        <p:attrNameLst>
                                          <p:attrName>style.visibility</p:attrName>
                                        </p:attrNameLst>
                                      </p:cBhvr>
                                      <p:to>
                                        <p:strVal val="visible"/>
                                      </p:to>
                                    </p:set>
                                    <p:anim calcmode="lin" valueType="num">
                                      <p:cBhvr>
                                        <p:cTn id="11" dur="1000" fill="hold"/>
                                        <p:tgtEl>
                                          <p:spTgt spid="74757"/>
                                        </p:tgtEl>
                                        <p:attrNameLst>
                                          <p:attrName>ppt_w</p:attrName>
                                        </p:attrNameLst>
                                      </p:cBhvr>
                                      <p:tavLst>
                                        <p:tav tm="0">
                                          <p:val>
                                            <p:fltVal val="0"/>
                                          </p:val>
                                        </p:tav>
                                        <p:tav tm="100000">
                                          <p:val>
                                            <p:strVal val="#ppt_w"/>
                                          </p:val>
                                        </p:tav>
                                      </p:tavLst>
                                    </p:anim>
                                    <p:anim calcmode="lin" valueType="num">
                                      <p:cBhvr>
                                        <p:cTn id="12" dur="1000" fill="hold"/>
                                        <p:tgtEl>
                                          <p:spTgt spid="74757"/>
                                        </p:tgtEl>
                                        <p:attrNameLst>
                                          <p:attrName>ppt_h</p:attrName>
                                        </p:attrNameLst>
                                      </p:cBhvr>
                                      <p:tavLst>
                                        <p:tav tm="0">
                                          <p:val>
                                            <p:fltVal val="0"/>
                                          </p:val>
                                        </p:tav>
                                        <p:tav tm="100000">
                                          <p:val>
                                            <p:strVal val="#ppt_h"/>
                                          </p:val>
                                        </p:tav>
                                      </p:tavLst>
                                    </p:anim>
                                    <p:anim calcmode="lin" valueType="num">
                                      <p:cBhvr>
                                        <p:cTn id="13" dur="1000" fill="hold"/>
                                        <p:tgtEl>
                                          <p:spTgt spid="7475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4757"/>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74759"/>
                                        </p:tgtEl>
                                        <p:attrNameLst>
                                          <p:attrName>style.visibility</p:attrName>
                                        </p:attrNameLst>
                                      </p:cBhvr>
                                      <p:to>
                                        <p:strVal val="visible"/>
                                      </p:to>
                                    </p:set>
                                    <p:animEffect transition="in" filter="dissolve">
                                      <p:cBhvr>
                                        <p:cTn id="18" dur="500"/>
                                        <p:tgtEl>
                                          <p:spTgt spid="74759"/>
                                        </p:tgtEl>
                                      </p:cBhvr>
                                    </p:animEffect>
                                  </p:childTnLst>
                                </p:cTn>
                              </p:par>
                            </p:childTnLst>
                          </p:cTn>
                        </p:par>
                        <p:par>
                          <p:cTn id="19" fill="hold">
                            <p:stCondLst>
                              <p:cond delay="2000"/>
                            </p:stCondLst>
                            <p:childTnLst>
                              <p:par>
                                <p:cTn id="20" presetID="22" presetClass="entr" presetSubtype="4" fill="hold" grpId="0" nodeType="afterEffect">
                                  <p:stCondLst>
                                    <p:cond delay="2000"/>
                                  </p:stCondLst>
                                  <p:childTnLst>
                                    <p:set>
                                      <p:cBhvr>
                                        <p:cTn id="21" dur="1" fill="hold">
                                          <p:stCondLst>
                                            <p:cond delay="0"/>
                                          </p:stCondLst>
                                        </p:cTn>
                                        <p:tgtEl>
                                          <p:spTgt spid="74760"/>
                                        </p:tgtEl>
                                        <p:attrNameLst>
                                          <p:attrName>style.visibility</p:attrName>
                                        </p:attrNameLst>
                                      </p:cBhvr>
                                      <p:to>
                                        <p:strVal val="visible"/>
                                      </p:to>
                                    </p:set>
                                    <p:animEffect transition="in" filter="wipe(down)">
                                      <p:cBhvr>
                                        <p:cTn id="22" dur="500"/>
                                        <p:tgtEl>
                                          <p:spTgt spid="74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6" grpId="0"/>
      <p:bldP spid="74759" grpId="0"/>
      <p:bldP spid="7476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ChangeArrowheads="1"/>
          </p:cNvSpPr>
          <p:nvPr/>
        </p:nvSpPr>
        <p:spPr bwMode="auto">
          <a:xfrm>
            <a:off x="574675" y="458788"/>
            <a:ext cx="8318500" cy="822325"/>
          </a:xfrm>
          <a:prstGeom prst="rect">
            <a:avLst/>
          </a:prstGeom>
          <a:noFill/>
          <a:ln w="9525">
            <a:noFill/>
            <a:miter lim="800000"/>
            <a:headEnd/>
            <a:tailEnd/>
          </a:ln>
        </p:spPr>
        <p:txBody>
          <a:bodyPr anchor="ctr">
            <a:spAutoFit/>
          </a:bodyPr>
          <a:lstStyle/>
          <a:p>
            <a:pPr algn="just"/>
            <a:r>
              <a:rPr lang="ru-RU" sz="2400">
                <a:latin typeface="Times New Roman" pitchFamily="18" charset="0"/>
              </a:rPr>
              <a:t>Уравнение для </a:t>
            </a:r>
            <a:r>
              <a:rPr lang="ru-RU" sz="2400" b="1" i="1">
                <a:latin typeface="Times New Roman" pitchFamily="18" charset="0"/>
              </a:rPr>
              <a:t>К</a:t>
            </a:r>
            <a:r>
              <a:rPr lang="ru-RU" sz="2400">
                <a:latin typeface="Times New Roman" pitchFamily="18" charset="0"/>
              </a:rPr>
              <a:t>-го контура любой схемы по методу контурных токов записывается как:</a:t>
            </a:r>
          </a:p>
        </p:txBody>
      </p:sp>
      <p:graphicFrame>
        <p:nvGraphicFramePr>
          <p:cNvPr id="75781" name="Object 5"/>
          <p:cNvGraphicFramePr>
            <a:graphicFrameLocks noChangeAspect="1"/>
          </p:cNvGraphicFramePr>
          <p:nvPr/>
        </p:nvGraphicFramePr>
        <p:xfrm>
          <a:off x="684213" y="1484313"/>
          <a:ext cx="7848600" cy="720725"/>
        </p:xfrm>
        <a:graphic>
          <a:graphicData uri="http://schemas.openxmlformats.org/presentationml/2006/ole">
            <p:oleObj spid="_x0000_s10242" name="Microsoft Equation 3.0" r:id="rId3" imgW="3314700" imgH="241300" progId="Equation.3">
              <p:embed/>
            </p:oleObj>
          </a:graphicData>
        </a:graphic>
      </p:graphicFrame>
      <p:sp>
        <p:nvSpPr>
          <p:cNvPr id="75817" name="Rectangle 41"/>
          <p:cNvSpPr>
            <a:spLocks noChangeArrowheads="1"/>
          </p:cNvSpPr>
          <p:nvPr/>
        </p:nvSpPr>
        <p:spPr bwMode="auto">
          <a:xfrm>
            <a:off x="323850" y="2144713"/>
            <a:ext cx="8424863" cy="3995737"/>
          </a:xfrm>
          <a:prstGeom prst="rect">
            <a:avLst/>
          </a:prstGeom>
          <a:noFill/>
          <a:ln w="9525">
            <a:noFill/>
            <a:miter lim="800000"/>
            <a:headEnd/>
            <a:tailEnd/>
          </a:ln>
        </p:spPr>
        <p:txBody>
          <a:bodyPr anchor="ctr">
            <a:spAutoFit/>
          </a:bodyPr>
          <a:lstStyle/>
          <a:p>
            <a:pPr algn="just"/>
            <a:r>
              <a:rPr lang="ru-RU" sz="2000">
                <a:latin typeface="Times New Roman" pitchFamily="18" charset="0"/>
              </a:rPr>
              <a:t>Здесь </a:t>
            </a:r>
            <a:r>
              <a:rPr lang="en-US" sz="2800">
                <a:latin typeface="Times New Roman" pitchFamily="18" charset="0"/>
              </a:rPr>
              <a:t>I</a:t>
            </a:r>
            <a:r>
              <a:rPr lang="ru-RU" sz="2800" baseline="-25000">
                <a:latin typeface="Times New Roman" pitchFamily="18" charset="0"/>
              </a:rPr>
              <a:t>11</a:t>
            </a:r>
            <a:r>
              <a:rPr lang="ru-RU" sz="2800">
                <a:latin typeface="Times New Roman" pitchFamily="18" charset="0"/>
              </a:rPr>
              <a:t>, </a:t>
            </a:r>
            <a:r>
              <a:rPr lang="en-US" sz="2800">
                <a:latin typeface="Times New Roman" pitchFamily="18" charset="0"/>
              </a:rPr>
              <a:t>I</a:t>
            </a:r>
            <a:r>
              <a:rPr lang="ru-RU" sz="2800" baseline="-25000">
                <a:latin typeface="Times New Roman" pitchFamily="18" charset="0"/>
              </a:rPr>
              <a:t>22</a:t>
            </a:r>
            <a:r>
              <a:rPr lang="ru-RU" sz="2800">
                <a:latin typeface="Times New Roman" pitchFamily="18" charset="0"/>
              </a:rPr>
              <a:t>, </a:t>
            </a:r>
            <a:r>
              <a:rPr lang="en-US" sz="2800">
                <a:latin typeface="Times New Roman" pitchFamily="18" charset="0"/>
              </a:rPr>
              <a:t>I</a:t>
            </a:r>
            <a:r>
              <a:rPr lang="en-US" sz="2800" i="1" baseline="-25000">
                <a:latin typeface="Times New Roman" pitchFamily="18" charset="0"/>
              </a:rPr>
              <a:t>pp</a:t>
            </a:r>
            <a:r>
              <a:rPr lang="ru-RU" sz="2800">
                <a:latin typeface="Times New Roman" pitchFamily="18" charset="0"/>
              </a:rPr>
              <a:t>, </a:t>
            </a:r>
            <a:r>
              <a:rPr lang="en-US" sz="2800">
                <a:latin typeface="Times New Roman" pitchFamily="18" charset="0"/>
              </a:rPr>
              <a:t>I</a:t>
            </a:r>
            <a:r>
              <a:rPr lang="en-US" sz="2800" i="1" baseline="-25000">
                <a:latin typeface="Times New Roman" pitchFamily="18" charset="0"/>
              </a:rPr>
              <a:t>kk</a:t>
            </a:r>
            <a:r>
              <a:rPr lang="ru-RU" sz="2800">
                <a:latin typeface="Times New Roman" pitchFamily="18" charset="0"/>
              </a:rPr>
              <a:t>, </a:t>
            </a:r>
            <a:r>
              <a:rPr lang="en-US" sz="2800">
                <a:latin typeface="Times New Roman" pitchFamily="18" charset="0"/>
              </a:rPr>
              <a:t>I</a:t>
            </a:r>
            <a:r>
              <a:rPr lang="en-US" sz="2800" i="1" baseline="-25000">
                <a:latin typeface="Times New Roman" pitchFamily="18" charset="0"/>
              </a:rPr>
              <a:t>ll</a:t>
            </a:r>
            <a:r>
              <a:rPr lang="ru-RU" sz="2800">
                <a:latin typeface="Times New Roman" pitchFamily="18" charset="0"/>
              </a:rPr>
              <a:t>,…</a:t>
            </a:r>
            <a:r>
              <a:rPr lang="ru-RU" sz="2000">
                <a:latin typeface="Times New Roman" pitchFamily="18" charset="0"/>
              </a:rPr>
              <a:t> - контурные токи 1-го, 2-го,  </a:t>
            </a:r>
            <a:r>
              <a:rPr lang="ru-RU" sz="2000" b="1" i="1">
                <a:latin typeface="Times New Roman" pitchFamily="18" charset="0"/>
              </a:rPr>
              <a:t>р</a:t>
            </a:r>
            <a:r>
              <a:rPr lang="ru-RU" sz="2000">
                <a:latin typeface="Times New Roman" pitchFamily="18" charset="0"/>
              </a:rPr>
              <a:t>-го, </a:t>
            </a:r>
            <a:r>
              <a:rPr lang="ru-RU" sz="2000" b="1" i="1">
                <a:latin typeface="Times New Roman" pitchFamily="18" charset="0"/>
              </a:rPr>
              <a:t>к</a:t>
            </a:r>
            <a:r>
              <a:rPr lang="ru-RU" sz="2000">
                <a:latin typeface="Times New Roman" pitchFamily="18" charset="0"/>
              </a:rPr>
              <a:t>-го, </a:t>
            </a:r>
            <a:r>
              <a:rPr lang="en-US" sz="2000" b="1" i="1">
                <a:latin typeface="Times New Roman" pitchFamily="18" charset="0"/>
              </a:rPr>
              <a:t>l</a:t>
            </a:r>
            <a:r>
              <a:rPr lang="ru-RU" sz="2000">
                <a:latin typeface="Times New Roman" pitchFamily="18" charset="0"/>
              </a:rPr>
              <a:t>-го контуров,</a:t>
            </a:r>
          </a:p>
          <a:p>
            <a:pPr algn="just"/>
            <a:r>
              <a:rPr lang="en-US" sz="2800">
                <a:latin typeface="Times New Roman" pitchFamily="18" charset="0"/>
              </a:rPr>
              <a:t>E</a:t>
            </a:r>
            <a:r>
              <a:rPr lang="en-US" sz="2800" i="1" baseline="-25000">
                <a:latin typeface="Times New Roman" pitchFamily="18" charset="0"/>
              </a:rPr>
              <a:t>kk</a:t>
            </a:r>
            <a:r>
              <a:rPr lang="ru-RU" sz="2000">
                <a:latin typeface="Times New Roman" pitchFamily="18" charset="0"/>
              </a:rPr>
              <a:t> - алгебраическая сумма ЭДС всех ветвей, составляющих </a:t>
            </a:r>
            <a:r>
              <a:rPr lang="ru-RU" sz="2000" b="1" i="1">
                <a:latin typeface="Times New Roman" pitchFamily="18" charset="0"/>
              </a:rPr>
              <a:t>к</a:t>
            </a:r>
            <a:r>
              <a:rPr lang="ru-RU" sz="2000">
                <a:latin typeface="Times New Roman" pitchFamily="18" charset="0"/>
              </a:rPr>
              <a:t>-ый контур,</a:t>
            </a:r>
          </a:p>
          <a:p>
            <a:pPr algn="just"/>
            <a:r>
              <a:rPr lang="en-US" sz="2800">
                <a:latin typeface="Times New Roman" pitchFamily="18" charset="0"/>
              </a:rPr>
              <a:t>R</a:t>
            </a:r>
            <a:r>
              <a:rPr lang="en-US" sz="2800" i="1" baseline="-25000">
                <a:latin typeface="Times New Roman" pitchFamily="18" charset="0"/>
              </a:rPr>
              <a:t>kk</a:t>
            </a:r>
            <a:r>
              <a:rPr lang="ru-RU" sz="2000">
                <a:latin typeface="Times New Roman" pitchFamily="18" charset="0"/>
              </a:rPr>
              <a:t> - арифметическая сумма сопротивлений ветвей, составляющих рассматриваемый </a:t>
            </a:r>
            <a:r>
              <a:rPr lang="ru-RU" sz="2000" b="1" i="1">
                <a:latin typeface="Times New Roman" pitchFamily="18" charset="0"/>
              </a:rPr>
              <a:t>к</a:t>
            </a:r>
            <a:r>
              <a:rPr lang="ru-RU" sz="2000">
                <a:latin typeface="Times New Roman" pitchFamily="18" charset="0"/>
              </a:rPr>
              <a:t>-ый контур. Значения </a:t>
            </a:r>
            <a:r>
              <a:rPr lang="en-US" sz="2800">
                <a:latin typeface="Times New Roman" pitchFamily="18" charset="0"/>
              </a:rPr>
              <a:t>R</a:t>
            </a:r>
            <a:r>
              <a:rPr lang="en-US" sz="2800" i="1" baseline="-25000">
                <a:latin typeface="Times New Roman" pitchFamily="18" charset="0"/>
              </a:rPr>
              <a:t>kk</a:t>
            </a:r>
            <a:r>
              <a:rPr lang="ru-RU" sz="2800">
                <a:latin typeface="Times New Roman" pitchFamily="18" charset="0"/>
              </a:rPr>
              <a:t> </a:t>
            </a:r>
            <a:r>
              <a:rPr lang="ru-RU" sz="2000">
                <a:latin typeface="Times New Roman" pitchFamily="18" charset="0"/>
              </a:rPr>
              <a:t>всегда положительны.</a:t>
            </a:r>
          </a:p>
          <a:p>
            <a:pPr algn="just"/>
            <a:r>
              <a:rPr lang="en-US" sz="2800">
                <a:latin typeface="Times New Roman" pitchFamily="18" charset="0"/>
              </a:rPr>
              <a:t>R</a:t>
            </a:r>
            <a:r>
              <a:rPr lang="en-US" sz="2800" i="1" baseline="-25000">
                <a:latin typeface="Times New Roman" pitchFamily="18" charset="0"/>
              </a:rPr>
              <a:t>k</a:t>
            </a:r>
            <a:r>
              <a:rPr lang="ru-RU" sz="2800" i="1" baseline="-25000">
                <a:latin typeface="Times New Roman" pitchFamily="18" charset="0"/>
              </a:rPr>
              <a:t>1</a:t>
            </a:r>
            <a:r>
              <a:rPr lang="ru-RU" sz="2800">
                <a:latin typeface="Times New Roman" pitchFamily="18" charset="0"/>
              </a:rPr>
              <a:t>, </a:t>
            </a:r>
            <a:r>
              <a:rPr lang="en-US" sz="2800">
                <a:latin typeface="Times New Roman" pitchFamily="18" charset="0"/>
              </a:rPr>
              <a:t>R</a:t>
            </a:r>
            <a:r>
              <a:rPr lang="en-US" sz="2800" i="1" baseline="-25000">
                <a:latin typeface="Times New Roman" pitchFamily="18" charset="0"/>
              </a:rPr>
              <a:t>k</a:t>
            </a:r>
            <a:r>
              <a:rPr lang="ru-RU" sz="2800" i="1" baseline="-25000">
                <a:latin typeface="Times New Roman" pitchFamily="18" charset="0"/>
              </a:rPr>
              <a:t>2</a:t>
            </a:r>
            <a:r>
              <a:rPr lang="ru-RU" sz="2800">
                <a:latin typeface="Times New Roman" pitchFamily="18" charset="0"/>
              </a:rPr>
              <a:t>, …, </a:t>
            </a:r>
            <a:r>
              <a:rPr lang="en-US" sz="2800">
                <a:latin typeface="Times New Roman" pitchFamily="18" charset="0"/>
              </a:rPr>
              <a:t>R</a:t>
            </a:r>
            <a:r>
              <a:rPr lang="en-US" sz="2800" i="1" baseline="-25000">
                <a:latin typeface="Times New Roman" pitchFamily="18" charset="0"/>
              </a:rPr>
              <a:t>kp</a:t>
            </a:r>
            <a:r>
              <a:rPr lang="ru-RU" sz="2800">
                <a:latin typeface="Times New Roman" pitchFamily="18" charset="0"/>
              </a:rPr>
              <a:t>, </a:t>
            </a:r>
            <a:r>
              <a:rPr lang="en-US" sz="2800">
                <a:latin typeface="Times New Roman" pitchFamily="18" charset="0"/>
              </a:rPr>
              <a:t>R</a:t>
            </a:r>
            <a:r>
              <a:rPr lang="en-US" sz="2800" i="1" baseline="-25000">
                <a:latin typeface="Times New Roman" pitchFamily="18" charset="0"/>
              </a:rPr>
              <a:t>kl</a:t>
            </a:r>
            <a:r>
              <a:rPr lang="ru-RU" sz="2000">
                <a:latin typeface="Times New Roman" pitchFamily="18" charset="0"/>
              </a:rPr>
              <a:t> - сопротивления ветвей, смежных между соответственно </a:t>
            </a:r>
            <a:r>
              <a:rPr lang="ru-RU" sz="2000" b="1" i="1">
                <a:latin typeface="Times New Roman" pitchFamily="18" charset="0"/>
              </a:rPr>
              <a:t>к</a:t>
            </a:r>
            <a:r>
              <a:rPr lang="ru-RU" sz="2000">
                <a:latin typeface="Times New Roman" pitchFamily="18" charset="0"/>
              </a:rPr>
              <a:t>-ым и первым, </a:t>
            </a:r>
            <a:r>
              <a:rPr lang="ru-RU" sz="2000" b="1" i="1">
                <a:latin typeface="Times New Roman" pitchFamily="18" charset="0"/>
              </a:rPr>
              <a:t>к</a:t>
            </a:r>
            <a:r>
              <a:rPr lang="ru-RU" sz="2000">
                <a:latin typeface="Times New Roman" pitchFamily="18" charset="0"/>
              </a:rPr>
              <a:t>-ым и вторым, </a:t>
            </a:r>
            <a:r>
              <a:rPr lang="ru-RU" sz="2000" b="1" i="1">
                <a:latin typeface="Times New Roman" pitchFamily="18" charset="0"/>
              </a:rPr>
              <a:t>к</a:t>
            </a:r>
            <a:r>
              <a:rPr lang="ru-RU" sz="2000">
                <a:latin typeface="Times New Roman" pitchFamily="18" charset="0"/>
              </a:rPr>
              <a:t>-ым и </a:t>
            </a:r>
            <a:r>
              <a:rPr lang="en-US" sz="2000" b="1" i="1">
                <a:latin typeface="Times New Roman" pitchFamily="18" charset="0"/>
              </a:rPr>
              <a:t>l</a:t>
            </a:r>
            <a:r>
              <a:rPr lang="ru-RU" sz="2000">
                <a:latin typeface="Times New Roman" pitchFamily="18" charset="0"/>
              </a:rPr>
              <a:t>-ым и т.д. контурами,</a:t>
            </a:r>
          </a:p>
          <a:p>
            <a:pPr algn="just"/>
            <a:r>
              <a:rPr lang="en-US" sz="2800">
                <a:latin typeface="Times New Roman" pitchFamily="18" charset="0"/>
              </a:rPr>
              <a:t>R</a:t>
            </a:r>
            <a:r>
              <a:rPr lang="en-US" sz="2800" i="1" baseline="-25000">
                <a:latin typeface="Times New Roman" pitchFamily="18" charset="0"/>
              </a:rPr>
              <a:t>kp</a:t>
            </a:r>
            <a:r>
              <a:rPr lang="ru-RU" sz="2800">
                <a:latin typeface="Times New Roman" pitchFamily="18" charset="0"/>
              </a:rPr>
              <a:t>&gt;0</a:t>
            </a:r>
            <a:r>
              <a:rPr lang="ru-RU" sz="2000">
                <a:latin typeface="Times New Roman" pitchFamily="18" charset="0"/>
              </a:rPr>
              <a:t>, если направления токов </a:t>
            </a:r>
            <a:r>
              <a:rPr lang="en-US" sz="2800">
                <a:latin typeface="Times New Roman" pitchFamily="18" charset="0"/>
              </a:rPr>
              <a:t>I</a:t>
            </a:r>
            <a:r>
              <a:rPr lang="en-US" sz="2800" i="1" baseline="-25000">
                <a:latin typeface="Times New Roman" pitchFamily="18" charset="0"/>
              </a:rPr>
              <a:t>pp</a:t>
            </a:r>
            <a:r>
              <a:rPr lang="ru-RU" sz="2800">
                <a:latin typeface="Times New Roman" pitchFamily="18" charset="0"/>
              </a:rPr>
              <a:t>, </a:t>
            </a:r>
            <a:r>
              <a:rPr lang="en-US" sz="2800">
                <a:latin typeface="Times New Roman" pitchFamily="18" charset="0"/>
              </a:rPr>
              <a:t>I</a:t>
            </a:r>
            <a:r>
              <a:rPr lang="en-US" sz="2800" i="1" baseline="-25000">
                <a:latin typeface="Times New Roman" pitchFamily="18" charset="0"/>
              </a:rPr>
              <a:t>kk</a:t>
            </a:r>
            <a:r>
              <a:rPr lang="ru-RU" sz="2000">
                <a:latin typeface="Times New Roman" pitchFamily="18" charset="0"/>
              </a:rPr>
              <a:t> через рассматриваемую ветвь совпадают. В противном случае  </a:t>
            </a:r>
            <a:r>
              <a:rPr lang="en-US" sz="2800">
                <a:latin typeface="Times New Roman" pitchFamily="18" charset="0"/>
              </a:rPr>
              <a:t>R</a:t>
            </a:r>
            <a:r>
              <a:rPr lang="en-US" sz="2800" i="1" baseline="-25000">
                <a:latin typeface="Times New Roman" pitchFamily="18" charset="0"/>
              </a:rPr>
              <a:t>kp</a:t>
            </a:r>
            <a:r>
              <a:rPr lang="ru-RU" sz="2800">
                <a:latin typeface="Times New Roman" pitchFamily="18" charset="0"/>
              </a:rPr>
              <a:t>&lt;0.</a:t>
            </a:r>
          </a:p>
        </p:txBody>
      </p:sp>
      <p:sp>
        <p:nvSpPr>
          <p:cNvPr id="75818" name="Text Box 42"/>
          <p:cNvSpPr txBox="1">
            <a:spLocks noChangeArrowheads="1"/>
          </p:cNvSpPr>
          <p:nvPr/>
        </p:nvSpPr>
        <p:spPr bwMode="auto">
          <a:xfrm>
            <a:off x="3708400" y="64008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75780"/>
                                        </p:tgtEl>
                                        <p:attrNameLst>
                                          <p:attrName>style.visibility</p:attrName>
                                        </p:attrNameLst>
                                      </p:cBhvr>
                                      <p:to>
                                        <p:strVal val="visible"/>
                                      </p:to>
                                    </p:set>
                                    <p:animEffect transition="in" filter="diamond(in)">
                                      <p:cBhvr>
                                        <p:cTn id="7" dur="2000"/>
                                        <p:tgtEl>
                                          <p:spTgt spid="75780"/>
                                        </p:tgtEl>
                                      </p:cBhvr>
                                    </p:animEffect>
                                  </p:childTnLst>
                                </p:cTn>
                              </p:par>
                            </p:childTnLst>
                          </p:cTn>
                        </p:par>
                        <p:par>
                          <p:cTn id="8" fill="hold">
                            <p:stCondLst>
                              <p:cond delay="2000"/>
                            </p:stCondLst>
                            <p:childTnLst>
                              <p:par>
                                <p:cTn id="9" presetID="20" presetClass="entr" presetSubtype="0" fill="hold" nodeType="afterEffect">
                                  <p:stCondLst>
                                    <p:cond delay="0"/>
                                  </p:stCondLst>
                                  <p:childTnLst>
                                    <p:set>
                                      <p:cBhvr>
                                        <p:cTn id="10" dur="1" fill="hold">
                                          <p:stCondLst>
                                            <p:cond delay="0"/>
                                          </p:stCondLst>
                                        </p:cTn>
                                        <p:tgtEl>
                                          <p:spTgt spid="75781"/>
                                        </p:tgtEl>
                                        <p:attrNameLst>
                                          <p:attrName>style.visibility</p:attrName>
                                        </p:attrNameLst>
                                      </p:cBhvr>
                                      <p:to>
                                        <p:strVal val="visible"/>
                                      </p:to>
                                    </p:set>
                                    <p:animEffect transition="in" filter="wedge">
                                      <p:cBhvr>
                                        <p:cTn id="11" dur="2000"/>
                                        <p:tgtEl>
                                          <p:spTgt spid="75781"/>
                                        </p:tgtEl>
                                      </p:cBhvr>
                                    </p:animEffect>
                                  </p:childTnLst>
                                </p:cTn>
                              </p:par>
                            </p:childTnLst>
                          </p:cTn>
                        </p:par>
                        <p:par>
                          <p:cTn id="12" fill="hold">
                            <p:stCondLst>
                              <p:cond delay="4000"/>
                            </p:stCondLst>
                            <p:childTnLst>
                              <p:par>
                                <p:cTn id="13" presetID="2" presetClass="entr" presetSubtype="4" fill="hold" grpId="0" nodeType="afterEffect">
                                  <p:stCondLst>
                                    <p:cond delay="0"/>
                                  </p:stCondLst>
                                  <p:childTnLst>
                                    <p:set>
                                      <p:cBhvr>
                                        <p:cTn id="14" dur="1" fill="hold">
                                          <p:stCondLst>
                                            <p:cond delay="0"/>
                                          </p:stCondLst>
                                        </p:cTn>
                                        <p:tgtEl>
                                          <p:spTgt spid="75817"/>
                                        </p:tgtEl>
                                        <p:attrNameLst>
                                          <p:attrName>style.visibility</p:attrName>
                                        </p:attrNameLst>
                                      </p:cBhvr>
                                      <p:to>
                                        <p:strVal val="visible"/>
                                      </p:to>
                                    </p:set>
                                    <p:anim calcmode="lin" valueType="num">
                                      <p:cBhvr additive="base">
                                        <p:cTn id="15" dur="500" fill="hold"/>
                                        <p:tgtEl>
                                          <p:spTgt spid="75817"/>
                                        </p:tgtEl>
                                        <p:attrNameLst>
                                          <p:attrName>ppt_x</p:attrName>
                                        </p:attrNameLst>
                                      </p:cBhvr>
                                      <p:tavLst>
                                        <p:tav tm="0">
                                          <p:val>
                                            <p:strVal val="#ppt_x"/>
                                          </p:val>
                                        </p:tav>
                                        <p:tav tm="100000">
                                          <p:val>
                                            <p:strVal val="#ppt_x"/>
                                          </p:val>
                                        </p:tav>
                                      </p:tavLst>
                                    </p:anim>
                                    <p:anim calcmode="lin" valueType="num">
                                      <p:cBhvr additive="base">
                                        <p:cTn id="16" dur="500" fill="hold"/>
                                        <p:tgtEl>
                                          <p:spTgt spid="75817"/>
                                        </p:tgtEl>
                                        <p:attrNameLst>
                                          <p:attrName>ppt_y</p:attrName>
                                        </p:attrNameLst>
                                      </p:cBhvr>
                                      <p:tavLst>
                                        <p:tav tm="0">
                                          <p:val>
                                            <p:strVal val="1+#ppt_h/2"/>
                                          </p:val>
                                        </p:tav>
                                        <p:tav tm="100000">
                                          <p:val>
                                            <p:strVal val="#ppt_y"/>
                                          </p:val>
                                        </p:tav>
                                      </p:tavLst>
                                    </p:anim>
                                  </p:childTnLst>
                                </p:cTn>
                              </p:par>
                            </p:childTnLst>
                          </p:cTn>
                        </p:par>
                        <p:par>
                          <p:cTn id="17" fill="hold">
                            <p:stCondLst>
                              <p:cond delay="4500"/>
                            </p:stCondLst>
                            <p:childTnLst>
                              <p:par>
                                <p:cTn id="18" presetID="22" presetClass="entr" presetSubtype="4" fill="hold" grpId="0" nodeType="afterEffect">
                                  <p:stCondLst>
                                    <p:cond delay="2000"/>
                                  </p:stCondLst>
                                  <p:childTnLst>
                                    <p:set>
                                      <p:cBhvr>
                                        <p:cTn id="19" dur="1" fill="hold">
                                          <p:stCondLst>
                                            <p:cond delay="0"/>
                                          </p:stCondLst>
                                        </p:cTn>
                                        <p:tgtEl>
                                          <p:spTgt spid="75818"/>
                                        </p:tgtEl>
                                        <p:attrNameLst>
                                          <p:attrName>style.visibility</p:attrName>
                                        </p:attrNameLst>
                                      </p:cBhvr>
                                      <p:to>
                                        <p:strVal val="visible"/>
                                      </p:to>
                                    </p:set>
                                    <p:animEffect transition="in" filter="wipe(down)">
                                      <p:cBhvr>
                                        <p:cTn id="20" dur="500"/>
                                        <p:tgtEl>
                                          <p:spTgt spid="75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0" grpId="0"/>
      <p:bldP spid="75817" grpId="0"/>
      <p:bldP spid="75818"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Rectangle 5"/>
          <p:cNvSpPr>
            <a:spLocks noChangeArrowheads="1"/>
          </p:cNvSpPr>
          <p:nvPr/>
        </p:nvSpPr>
        <p:spPr bwMode="auto">
          <a:xfrm>
            <a:off x="574675" y="981075"/>
            <a:ext cx="8245475" cy="3743325"/>
          </a:xfrm>
          <a:prstGeom prst="rect">
            <a:avLst/>
          </a:prstGeom>
          <a:noFill/>
          <a:ln w="9525">
            <a:noFill/>
            <a:miter lim="800000"/>
            <a:headEnd/>
            <a:tailEnd/>
          </a:ln>
        </p:spPr>
        <p:txBody>
          <a:bodyPr anchor="ctr">
            <a:spAutoFit/>
          </a:bodyPr>
          <a:lstStyle/>
          <a:p>
            <a:pPr algn="just"/>
            <a:r>
              <a:rPr lang="ru-RU" sz="2400">
                <a:cs typeface="Times New Roman" pitchFamily="18" charset="0"/>
              </a:rPr>
              <a:t>Система уравнений по методу контурных токов сравнительно легко решается с помощью определителей.</a:t>
            </a:r>
            <a:endParaRPr lang="en-US" sz="2400">
              <a:cs typeface="Times New Roman" pitchFamily="18" charset="0"/>
            </a:endParaRPr>
          </a:p>
          <a:p>
            <a:pPr algn="just"/>
            <a:endParaRPr lang="ru-RU" sz="2400"/>
          </a:p>
          <a:p>
            <a:pPr algn="just"/>
            <a:r>
              <a:rPr lang="ru-RU" sz="2400">
                <a:latin typeface="Times New Roman" pitchFamily="18" charset="0"/>
                <a:cs typeface="Times New Roman" pitchFamily="18" charset="0"/>
              </a:rPr>
              <a:t>После решения системы и определения контурных токов </a:t>
            </a:r>
            <a:r>
              <a:rPr lang="en-US" sz="2400" i="1">
                <a:latin typeface="Times New Roman" pitchFamily="18" charset="0"/>
                <a:cs typeface="Times New Roman" pitchFamily="18" charset="0"/>
              </a:rPr>
              <a:t>I</a:t>
            </a:r>
            <a:r>
              <a:rPr lang="en-US" sz="2400" i="1" baseline="-25000">
                <a:latin typeface="Times New Roman" pitchFamily="18" charset="0"/>
                <a:cs typeface="Times New Roman" pitchFamily="18" charset="0"/>
              </a:rPr>
              <a:t>11</a:t>
            </a:r>
            <a:r>
              <a:rPr lang="en-US" sz="2400">
                <a:latin typeface="Times New Roman" pitchFamily="18" charset="0"/>
                <a:cs typeface="Times New Roman" pitchFamily="18" charset="0"/>
              </a:rPr>
              <a:t>, </a:t>
            </a:r>
            <a:r>
              <a:rPr lang="en-US" sz="2400" i="1">
                <a:latin typeface="Times New Roman" pitchFamily="18" charset="0"/>
                <a:cs typeface="Times New Roman" pitchFamily="18" charset="0"/>
              </a:rPr>
              <a:t>I</a:t>
            </a:r>
            <a:r>
              <a:rPr lang="en-US" sz="2400" i="1" baseline="-25000">
                <a:latin typeface="Times New Roman" pitchFamily="18" charset="0"/>
                <a:cs typeface="Times New Roman" pitchFamily="18" charset="0"/>
              </a:rPr>
              <a:t>22</a:t>
            </a:r>
            <a:r>
              <a:rPr lang="ru-RU" sz="2400">
                <a:latin typeface="Times New Roman" pitchFamily="18" charset="0"/>
              </a:rPr>
              <a:t>, </a:t>
            </a:r>
            <a:r>
              <a:rPr lang="en-US" sz="2400" i="1">
                <a:latin typeface="Times New Roman" pitchFamily="18" charset="0"/>
              </a:rPr>
              <a:t>I</a:t>
            </a:r>
            <a:r>
              <a:rPr lang="ru-RU" sz="2400" baseline="-25000">
                <a:latin typeface="Times New Roman" pitchFamily="18" charset="0"/>
              </a:rPr>
              <a:t>33</a:t>
            </a:r>
            <a:r>
              <a:rPr lang="ru-RU" sz="2400" i="1">
                <a:latin typeface="Times New Roman" pitchFamily="18" charset="0"/>
              </a:rPr>
              <a:t> </a:t>
            </a:r>
            <a:r>
              <a:rPr lang="ru-RU" sz="2400">
                <a:latin typeface="Times New Roman" pitchFamily="18" charset="0"/>
              </a:rPr>
              <a:t>переходим к определению токов отдельных ветвей</a:t>
            </a:r>
            <a:r>
              <a:rPr lang="en-US" sz="2400">
                <a:latin typeface="Times New Roman" pitchFamily="18" charset="0"/>
              </a:rPr>
              <a:t>.</a:t>
            </a:r>
          </a:p>
          <a:p>
            <a:pPr algn="just"/>
            <a:endParaRPr lang="ru-RU" sz="2400">
              <a:latin typeface="Times New Roman" pitchFamily="18" charset="0"/>
            </a:endParaRPr>
          </a:p>
          <a:p>
            <a:pPr algn="just"/>
            <a:r>
              <a:rPr lang="ru-RU" sz="2400">
                <a:latin typeface="Times New Roman" pitchFamily="18" charset="0"/>
              </a:rPr>
              <a:t>Ток какой-либо ветви определяется как алгебраическая сумма контурных токов через данную ветвь. Со знаком «плюс» будем записывать контурный ток, совпадающий по направлению с током данной ветви.</a:t>
            </a:r>
          </a:p>
        </p:txBody>
      </p:sp>
      <p:sp>
        <p:nvSpPr>
          <p:cNvPr id="76807" name="Text Box 7"/>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76805"/>
                                        </p:tgtEl>
                                        <p:attrNameLst>
                                          <p:attrName>style.visibility</p:attrName>
                                        </p:attrNameLst>
                                      </p:cBhvr>
                                      <p:to>
                                        <p:strVal val="visible"/>
                                      </p:to>
                                    </p:set>
                                    <p:animEffect transition="in" filter="wedge">
                                      <p:cBhvr>
                                        <p:cTn id="7" dur="2000"/>
                                        <p:tgtEl>
                                          <p:spTgt spid="76805"/>
                                        </p:tgtEl>
                                      </p:cBhvr>
                                    </p:animEffect>
                                  </p:childTnLst>
                                </p:cTn>
                              </p:par>
                            </p:childTnLst>
                          </p:cTn>
                        </p:par>
                        <p:par>
                          <p:cTn id="8" fill="hold">
                            <p:stCondLst>
                              <p:cond delay="2000"/>
                            </p:stCondLst>
                            <p:childTnLst>
                              <p:par>
                                <p:cTn id="9" presetID="22" presetClass="entr" presetSubtype="4" fill="hold" grpId="0" nodeType="afterEffect">
                                  <p:stCondLst>
                                    <p:cond delay="2000"/>
                                  </p:stCondLst>
                                  <p:childTnLst>
                                    <p:set>
                                      <p:cBhvr>
                                        <p:cTn id="10" dur="1" fill="hold">
                                          <p:stCondLst>
                                            <p:cond delay="0"/>
                                          </p:stCondLst>
                                        </p:cTn>
                                        <p:tgtEl>
                                          <p:spTgt spid="76807"/>
                                        </p:tgtEl>
                                        <p:attrNameLst>
                                          <p:attrName>style.visibility</p:attrName>
                                        </p:attrNameLst>
                                      </p:cBhvr>
                                      <p:to>
                                        <p:strVal val="visible"/>
                                      </p:to>
                                    </p:set>
                                    <p:animEffect transition="in" filter="wipe(down)">
                                      <p:cBhvr>
                                        <p:cTn id="11" dur="500"/>
                                        <p:tgtEl>
                                          <p:spTgt spid="76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p:bldP spid="7680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2771775" y="476250"/>
            <a:ext cx="3022600" cy="519113"/>
          </a:xfrm>
          <a:prstGeom prst="rect">
            <a:avLst/>
          </a:prstGeom>
          <a:noFill/>
          <a:ln w="9525">
            <a:noFill/>
            <a:miter lim="800000"/>
            <a:headEnd/>
            <a:tailEnd/>
          </a:ln>
        </p:spPr>
        <p:txBody>
          <a:bodyPr wrap="none">
            <a:spAutoFit/>
          </a:bodyPr>
          <a:lstStyle/>
          <a:p>
            <a:r>
              <a:rPr lang="ru-RU" sz="2800">
                <a:solidFill>
                  <a:srgbClr val="CC0000"/>
                </a:solidFill>
                <a:latin typeface="Times New Roman" pitchFamily="18" charset="0"/>
              </a:rPr>
              <a:t>Баланс мощностей</a:t>
            </a:r>
          </a:p>
        </p:txBody>
      </p:sp>
      <p:sp>
        <p:nvSpPr>
          <p:cNvPr id="77829" name="Text Box 5"/>
          <p:cNvSpPr txBox="1">
            <a:spLocks noChangeArrowheads="1"/>
          </p:cNvSpPr>
          <p:nvPr/>
        </p:nvSpPr>
        <p:spPr bwMode="auto">
          <a:xfrm>
            <a:off x="395288" y="1412875"/>
            <a:ext cx="8424862" cy="2405063"/>
          </a:xfrm>
          <a:prstGeom prst="rect">
            <a:avLst/>
          </a:prstGeom>
          <a:noFill/>
          <a:ln w="9525">
            <a:noFill/>
            <a:miter lim="800000"/>
            <a:headEnd/>
            <a:tailEnd/>
          </a:ln>
        </p:spPr>
        <p:txBody>
          <a:bodyPr>
            <a:spAutoFit/>
          </a:bodyPr>
          <a:lstStyle/>
          <a:p>
            <a:pPr algn="ctr"/>
            <a:r>
              <a:rPr lang="ru-RU" sz="2400">
                <a:solidFill>
                  <a:schemeClr val="bg2"/>
                </a:solidFill>
                <a:latin typeface="Times New Roman" pitchFamily="18" charset="0"/>
              </a:rPr>
              <a:t>Уравнение энергетического баланса:</a:t>
            </a:r>
          </a:p>
          <a:p>
            <a:pPr algn="ctr"/>
            <a:endParaRPr lang="ru-RU" sz="2400">
              <a:solidFill>
                <a:schemeClr val="bg2"/>
              </a:solidFill>
              <a:latin typeface="Times New Roman" pitchFamily="18" charset="0"/>
            </a:endParaRPr>
          </a:p>
          <a:p>
            <a:pPr algn="ctr"/>
            <a:r>
              <a:rPr lang="ru-RU" sz="2400">
                <a:latin typeface="Times New Roman" pitchFamily="18" charset="0"/>
              </a:rPr>
              <a:t> </a:t>
            </a:r>
            <a:r>
              <a:rPr lang="el-GR" sz="3200">
                <a:solidFill>
                  <a:srgbClr val="CC0000"/>
                </a:solidFill>
                <a:latin typeface="Times New Roman" pitchFamily="18" charset="0"/>
                <a:cs typeface="Times New Roman" pitchFamily="18" charset="0"/>
              </a:rPr>
              <a:t>Σ</a:t>
            </a:r>
            <a:r>
              <a:rPr lang="en-US" sz="3200">
                <a:solidFill>
                  <a:srgbClr val="CC0000"/>
                </a:solidFill>
                <a:latin typeface="Times New Roman" pitchFamily="18" charset="0"/>
                <a:cs typeface="Times New Roman" pitchFamily="18" charset="0"/>
              </a:rPr>
              <a:t> RI</a:t>
            </a:r>
            <a:r>
              <a:rPr lang="en-US" sz="3200" baseline="30000">
                <a:solidFill>
                  <a:srgbClr val="CC0000"/>
                </a:solidFill>
                <a:latin typeface="Times New Roman" pitchFamily="18" charset="0"/>
                <a:cs typeface="Times New Roman" pitchFamily="18" charset="0"/>
              </a:rPr>
              <a:t>2</a:t>
            </a:r>
            <a:r>
              <a:rPr lang="en-US" sz="3200">
                <a:solidFill>
                  <a:srgbClr val="CC0000"/>
                </a:solidFill>
                <a:latin typeface="Times New Roman" pitchFamily="18" charset="0"/>
                <a:cs typeface="Times New Roman" pitchFamily="18" charset="0"/>
              </a:rPr>
              <a:t> = </a:t>
            </a:r>
            <a:r>
              <a:rPr lang="el-GR" sz="3200">
                <a:solidFill>
                  <a:srgbClr val="CC0000"/>
                </a:solidFill>
                <a:latin typeface="Times New Roman" pitchFamily="18" charset="0"/>
                <a:cs typeface="Times New Roman" pitchFamily="18" charset="0"/>
              </a:rPr>
              <a:t>Σ</a:t>
            </a:r>
            <a:r>
              <a:rPr lang="en-US" sz="3200">
                <a:solidFill>
                  <a:srgbClr val="CC0000"/>
                </a:solidFill>
                <a:latin typeface="Times New Roman" pitchFamily="18" charset="0"/>
                <a:cs typeface="Times New Roman" pitchFamily="18" charset="0"/>
              </a:rPr>
              <a:t> EI</a:t>
            </a:r>
          </a:p>
          <a:p>
            <a:pPr algn="ctr"/>
            <a:endParaRPr lang="en-US" sz="2400">
              <a:latin typeface="Times New Roman" pitchFamily="18" charset="0"/>
              <a:cs typeface="Times New Roman" pitchFamily="18" charset="0"/>
            </a:endParaRPr>
          </a:p>
          <a:p>
            <a:pPr algn="just"/>
            <a:r>
              <a:rPr lang="ru-RU" sz="2400">
                <a:latin typeface="Times New Roman" pitchFamily="18" charset="0"/>
                <a:cs typeface="Times New Roman" pitchFamily="18" charset="0"/>
              </a:rPr>
              <a:t>Произведение записываются с «</a:t>
            </a:r>
            <a:r>
              <a:rPr lang="ru-RU" sz="2400">
                <a:solidFill>
                  <a:srgbClr val="CC0000"/>
                </a:solidFill>
                <a:latin typeface="Times New Roman" pitchFamily="18" charset="0"/>
                <a:cs typeface="Times New Roman" pitchFamily="18" charset="0"/>
              </a:rPr>
              <a:t>+</a:t>
            </a:r>
            <a:r>
              <a:rPr lang="ru-RU" sz="2400">
                <a:latin typeface="Times New Roman" pitchFamily="18" charset="0"/>
                <a:cs typeface="Times New Roman" pitchFamily="18" charset="0"/>
              </a:rPr>
              <a:t>», если направления ЭДС и тока совпадают, и с «</a:t>
            </a:r>
            <a:r>
              <a:rPr lang="ru-RU" sz="2400">
                <a:solidFill>
                  <a:srgbClr val="CC0000"/>
                </a:solidFill>
                <a:latin typeface="Times New Roman" pitchFamily="18" charset="0"/>
                <a:cs typeface="Times New Roman" pitchFamily="18" charset="0"/>
              </a:rPr>
              <a:t>-</a:t>
            </a:r>
            <a:r>
              <a:rPr lang="ru-RU" sz="2400">
                <a:latin typeface="Times New Roman" pitchFamily="18" charset="0"/>
                <a:cs typeface="Times New Roman" pitchFamily="18" charset="0"/>
              </a:rPr>
              <a:t>», если направления противоположны.</a:t>
            </a:r>
            <a:endParaRPr lang="el-GR" sz="2400">
              <a:latin typeface="Times New Roman" pitchFamily="18" charset="0"/>
              <a:cs typeface="Times New Roman" pitchFamily="18" charset="0"/>
            </a:endParaRPr>
          </a:p>
        </p:txBody>
      </p:sp>
      <p:sp>
        <p:nvSpPr>
          <p:cNvPr id="77830" name="Text Box 6"/>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77828"/>
                                        </p:tgtEl>
                                        <p:attrNameLst>
                                          <p:attrName>style.visibility</p:attrName>
                                        </p:attrNameLst>
                                      </p:cBhvr>
                                      <p:to>
                                        <p:strVal val="visible"/>
                                      </p:to>
                                    </p:set>
                                    <p:animEffect transition="in" filter="checkerboard(across)">
                                      <p:cBhvr>
                                        <p:cTn id="7" dur="500"/>
                                        <p:tgtEl>
                                          <p:spTgt spid="778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7829"/>
                                        </p:tgtEl>
                                        <p:attrNameLst>
                                          <p:attrName>style.visibility</p:attrName>
                                        </p:attrNameLst>
                                      </p:cBhvr>
                                      <p:to>
                                        <p:strVal val="visible"/>
                                      </p:to>
                                    </p:set>
                                    <p:animEffect transition="in" filter="wipe(down)">
                                      <p:cBhvr>
                                        <p:cTn id="11" dur="500"/>
                                        <p:tgtEl>
                                          <p:spTgt spid="77829"/>
                                        </p:tgtEl>
                                      </p:cBhvr>
                                    </p:animEffect>
                                  </p:childTnLst>
                                </p:cTn>
                              </p:par>
                            </p:childTnLst>
                          </p:cTn>
                        </p:par>
                        <p:par>
                          <p:cTn id="12" fill="hold">
                            <p:stCondLst>
                              <p:cond delay="1000"/>
                            </p:stCondLst>
                            <p:childTnLst>
                              <p:par>
                                <p:cTn id="13" presetID="22" presetClass="entr" presetSubtype="4" fill="hold" grpId="0" nodeType="afterEffect">
                                  <p:stCondLst>
                                    <p:cond delay="2000"/>
                                  </p:stCondLst>
                                  <p:childTnLst>
                                    <p:set>
                                      <p:cBhvr>
                                        <p:cTn id="14" dur="1" fill="hold">
                                          <p:stCondLst>
                                            <p:cond delay="0"/>
                                          </p:stCondLst>
                                        </p:cTn>
                                        <p:tgtEl>
                                          <p:spTgt spid="77830"/>
                                        </p:tgtEl>
                                        <p:attrNameLst>
                                          <p:attrName>style.visibility</p:attrName>
                                        </p:attrNameLst>
                                      </p:cBhvr>
                                      <p:to>
                                        <p:strVal val="visible"/>
                                      </p:to>
                                    </p:set>
                                    <p:animEffect transition="in" filter="wipe(down)">
                                      <p:cBhvr>
                                        <p:cTn id="15" dur="500"/>
                                        <p:tgtEl>
                                          <p:spTgt spid="77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8" grpId="0"/>
      <p:bldP spid="77829" grpId="0"/>
      <p:bldP spid="77830"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457200"/>
            <a:ext cx="8229600" cy="811213"/>
          </a:xfrm>
        </p:spPr>
        <p:txBody>
          <a:bodyPr/>
          <a:lstStyle/>
          <a:p>
            <a:pPr algn="ctr" eaLnBrk="1" hangingPunct="1"/>
            <a:r>
              <a:rPr lang="ru-RU" sz="3600" smtClean="0">
                <a:solidFill>
                  <a:schemeClr val="bg2"/>
                </a:solidFill>
                <a:latin typeface="Times New Roman" pitchFamily="18" charset="0"/>
              </a:rPr>
              <a:t>Практическое задание</a:t>
            </a:r>
          </a:p>
        </p:txBody>
      </p:sp>
      <p:sp>
        <p:nvSpPr>
          <p:cNvPr id="78851" name="Rectangle 3"/>
          <p:cNvSpPr>
            <a:spLocks noGrp="1" noChangeArrowheads="1"/>
          </p:cNvSpPr>
          <p:nvPr>
            <p:ph type="body" idx="1"/>
          </p:nvPr>
        </p:nvSpPr>
        <p:spPr>
          <a:xfrm>
            <a:off x="4572000" y="1268413"/>
            <a:ext cx="4114800" cy="4160837"/>
          </a:xfrm>
        </p:spPr>
        <p:txBody>
          <a:bodyPr/>
          <a:lstStyle/>
          <a:p>
            <a:pPr eaLnBrk="1" hangingPunct="1">
              <a:lnSpc>
                <a:spcPct val="80000"/>
              </a:lnSpc>
              <a:buFont typeface="Wingdings" pitchFamily="2" charset="2"/>
              <a:buNone/>
              <a:defRPr/>
            </a:pPr>
            <a:r>
              <a:rPr lang="ru-RU" sz="2400" dirty="0" smtClean="0">
                <a:latin typeface="Times New Roman" pitchFamily="18" charset="0"/>
              </a:rPr>
              <a:t>Дано: </a:t>
            </a:r>
            <a:r>
              <a:rPr lang="en-US" sz="2400" dirty="0" smtClean="0">
                <a:latin typeface="Times New Roman" pitchFamily="18" charset="0"/>
              </a:rPr>
              <a:t>R</a:t>
            </a:r>
            <a:r>
              <a:rPr lang="ru-RU" sz="2400" baseline="-25000" dirty="0" smtClean="0">
                <a:latin typeface="Times New Roman" pitchFamily="18" charset="0"/>
              </a:rPr>
              <a:t>1</a:t>
            </a:r>
            <a:r>
              <a:rPr lang="ru-RU" sz="2400" dirty="0" smtClean="0">
                <a:latin typeface="Times New Roman" pitchFamily="18" charset="0"/>
              </a:rPr>
              <a:t>=1 ОМ, </a:t>
            </a:r>
          </a:p>
          <a:p>
            <a:pPr eaLnBrk="1" hangingPunct="1">
              <a:lnSpc>
                <a:spcPct val="80000"/>
              </a:lnSpc>
              <a:buFont typeface="Wingdings" pitchFamily="2" charset="2"/>
              <a:buNone/>
              <a:defRPr/>
            </a:pPr>
            <a:r>
              <a:rPr lang="en-US" sz="2400" dirty="0" smtClean="0">
                <a:latin typeface="Times New Roman" pitchFamily="18" charset="0"/>
              </a:rPr>
              <a:t>R</a:t>
            </a:r>
            <a:r>
              <a:rPr lang="ru-RU" sz="2400" baseline="-25000" dirty="0" smtClean="0">
                <a:latin typeface="Times New Roman" pitchFamily="18" charset="0"/>
              </a:rPr>
              <a:t>2</a:t>
            </a:r>
            <a:r>
              <a:rPr lang="ru-RU" sz="2400" dirty="0" smtClean="0">
                <a:latin typeface="Times New Roman" pitchFamily="18" charset="0"/>
              </a:rPr>
              <a:t>=0,5 Ом, </a:t>
            </a:r>
          </a:p>
          <a:p>
            <a:pPr eaLnBrk="1" hangingPunct="1">
              <a:lnSpc>
                <a:spcPct val="80000"/>
              </a:lnSpc>
              <a:buFont typeface="Wingdings" pitchFamily="2" charset="2"/>
              <a:buNone/>
              <a:defRPr/>
            </a:pPr>
            <a:r>
              <a:rPr lang="en-US" sz="2400" dirty="0" smtClean="0">
                <a:latin typeface="Times New Roman" pitchFamily="18" charset="0"/>
              </a:rPr>
              <a:t>R</a:t>
            </a:r>
            <a:r>
              <a:rPr lang="ru-RU" sz="2400" baseline="-25000" dirty="0" smtClean="0">
                <a:latin typeface="Times New Roman" pitchFamily="18" charset="0"/>
              </a:rPr>
              <a:t>3</a:t>
            </a:r>
            <a:r>
              <a:rPr lang="ru-RU" sz="2400" dirty="0" smtClean="0">
                <a:latin typeface="Times New Roman" pitchFamily="18" charset="0"/>
              </a:rPr>
              <a:t>=0,4 Ом, </a:t>
            </a:r>
          </a:p>
          <a:p>
            <a:pPr eaLnBrk="1" hangingPunct="1">
              <a:lnSpc>
                <a:spcPct val="80000"/>
              </a:lnSpc>
              <a:buFont typeface="Wingdings" pitchFamily="2" charset="2"/>
              <a:buNone/>
              <a:defRPr/>
            </a:pPr>
            <a:r>
              <a:rPr lang="en-US" sz="2400" dirty="0" smtClean="0">
                <a:latin typeface="Times New Roman" pitchFamily="18" charset="0"/>
              </a:rPr>
              <a:t>R</a:t>
            </a:r>
            <a:r>
              <a:rPr lang="ru-RU" sz="2400" baseline="-25000" dirty="0" smtClean="0">
                <a:latin typeface="Times New Roman" pitchFamily="18" charset="0"/>
              </a:rPr>
              <a:t>4</a:t>
            </a:r>
            <a:r>
              <a:rPr lang="ru-RU" sz="2400" dirty="0" smtClean="0">
                <a:latin typeface="Times New Roman" pitchFamily="18" charset="0"/>
              </a:rPr>
              <a:t>=</a:t>
            </a:r>
            <a:r>
              <a:rPr lang="en-US" sz="2400" dirty="0" smtClean="0">
                <a:latin typeface="Times New Roman" pitchFamily="18" charset="0"/>
              </a:rPr>
              <a:t>R</a:t>
            </a:r>
            <a:r>
              <a:rPr lang="ru-RU" sz="2400" baseline="-25000" dirty="0" smtClean="0">
                <a:latin typeface="Times New Roman" pitchFamily="18" charset="0"/>
              </a:rPr>
              <a:t>5</a:t>
            </a:r>
            <a:r>
              <a:rPr lang="ru-RU" sz="2400" dirty="0" smtClean="0">
                <a:latin typeface="Times New Roman" pitchFamily="18" charset="0"/>
              </a:rPr>
              <a:t>=</a:t>
            </a:r>
            <a:r>
              <a:rPr lang="en-US" sz="2400" dirty="0" smtClean="0">
                <a:latin typeface="Times New Roman" pitchFamily="18" charset="0"/>
              </a:rPr>
              <a:t>R</a:t>
            </a:r>
            <a:r>
              <a:rPr lang="ru-RU" sz="2400" baseline="-25000" dirty="0" smtClean="0">
                <a:latin typeface="Times New Roman" pitchFamily="18" charset="0"/>
              </a:rPr>
              <a:t>6</a:t>
            </a:r>
            <a:r>
              <a:rPr lang="ru-RU" sz="2400" dirty="0" smtClean="0">
                <a:latin typeface="Times New Roman" pitchFamily="18" charset="0"/>
              </a:rPr>
              <a:t>=3 Ом, </a:t>
            </a:r>
          </a:p>
          <a:p>
            <a:pPr eaLnBrk="1" hangingPunct="1">
              <a:lnSpc>
                <a:spcPct val="80000"/>
              </a:lnSpc>
              <a:buFont typeface="Wingdings" pitchFamily="2" charset="2"/>
              <a:buNone/>
              <a:defRPr/>
            </a:pPr>
            <a:r>
              <a:rPr lang="ru-RU" sz="2400" dirty="0" smtClean="0">
                <a:latin typeface="Times New Roman" pitchFamily="18" charset="0"/>
              </a:rPr>
              <a:t>Е</a:t>
            </a:r>
            <a:r>
              <a:rPr lang="ru-RU" sz="2400" baseline="-25000" dirty="0" smtClean="0">
                <a:latin typeface="Times New Roman" pitchFamily="18" charset="0"/>
              </a:rPr>
              <a:t>1</a:t>
            </a:r>
            <a:r>
              <a:rPr lang="ru-RU" sz="2400" dirty="0" smtClean="0">
                <a:latin typeface="Times New Roman" pitchFamily="18" charset="0"/>
              </a:rPr>
              <a:t>=120 В, </a:t>
            </a:r>
          </a:p>
          <a:p>
            <a:pPr eaLnBrk="1" hangingPunct="1">
              <a:lnSpc>
                <a:spcPct val="80000"/>
              </a:lnSpc>
              <a:buFont typeface="Wingdings" pitchFamily="2" charset="2"/>
              <a:buNone/>
              <a:defRPr/>
            </a:pPr>
            <a:r>
              <a:rPr lang="ru-RU" sz="2400" dirty="0" smtClean="0">
                <a:latin typeface="Times New Roman" pitchFamily="18" charset="0"/>
              </a:rPr>
              <a:t>Е</a:t>
            </a:r>
            <a:r>
              <a:rPr lang="ru-RU" sz="2400" baseline="-25000" dirty="0" smtClean="0">
                <a:latin typeface="Times New Roman" pitchFamily="18" charset="0"/>
              </a:rPr>
              <a:t>2</a:t>
            </a:r>
            <a:r>
              <a:rPr lang="ru-RU" sz="2400" dirty="0" smtClean="0">
                <a:latin typeface="Times New Roman" pitchFamily="18" charset="0"/>
              </a:rPr>
              <a:t>=60 В, Е</a:t>
            </a:r>
            <a:r>
              <a:rPr lang="ru-RU" sz="2400" baseline="-25000" dirty="0" smtClean="0">
                <a:latin typeface="Times New Roman" pitchFamily="18" charset="0"/>
              </a:rPr>
              <a:t>3</a:t>
            </a:r>
            <a:r>
              <a:rPr lang="ru-RU" sz="2400" dirty="0" smtClean="0">
                <a:latin typeface="Times New Roman" pitchFamily="18" charset="0"/>
              </a:rPr>
              <a:t>=140 В</a:t>
            </a:r>
          </a:p>
          <a:p>
            <a:pPr eaLnBrk="1" hangingPunct="1">
              <a:lnSpc>
                <a:spcPct val="80000"/>
              </a:lnSpc>
              <a:buFont typeface="Wingdings" pitchFamily="2" charset="2"/>
              <a:buNone/>
              <a:defRPr/>
            </a:pPr>
            <a:endParaRPr lang="ru-RU" sz="2400" dirty="0" smtClean="0">
              <a:latin typeface="Times New Roman" pitchFamily="18" charset="0"/>
            </a:endParaRPr>
          </a:p>
          <a:p>
            <a:pPr marL="457200" indent="-457200" eaLnBrk="1" hangingPunct="1">
              <a:lnSpc>
                <a:spcPct val="80000"/>
              </a:lnSpc>
              <a:buFont typeface="Wingdings" pitchFamily="2" charset="2"/>
              <a:buNone/>
              <a:defRPr/>
            </a:pPr>
            <a:r>
              <a:rPr lang="en-US" sz="2400" dirty="0" smtClean="0">
                <a:latin typeface="Times New Roman" pitchFamily="18" charset="0"/>
              </a:rPr>
              <a:t>1. </a:t>
            </a:r>
            <a:r>
              <a:rPr lang="ru-RU" sz="2400" dirty="0" smtClean="0">
                <a:latin typeface="Times New Roman" pitchFamily="18" charset="0"/>
              </a:rPr>
              <a:t>Составить уравнения по законам Кирхгофа;</a:t>
            </a:r>
          </a:p>
          <a:p>
            <a:pPr eaLnBrk="1" hangingPunct="1">
              <a:lnSpc>
                <a:spcPct val="80000"/>
              </a:lnSpc>
              <a:buFont typeface="Wingdings" pitchFamily="2" charset="2"/>
              <a:buNone/>
              <a:defRPr/>
            </a:pPr>
            <a:r>
              <a:rPr lang="en-US" sz="2400" dirty="0" smtClean="0">
                <a:latin typeface="Times New Roman" pitchFamily="18" charset="0"/>
              </a:rPr>
              <a:t>2.</a:t>
            </a:r>
            <a:r>
              <a:rPr lang="ru-RU" sz="2400" dirty="0" smtClean="0">
                <a:latin typeface="Times New Roman" pitchFamily="18" charset="0"/>
              </a:rPr>
              <a:t> Проверить баланс мощностей цепи.</a:t>
            </a:r>
          </a:p>
        </p:txBody>
      </p:sp>
      <p:pic>
        <p:nvPicPr>
          <p:cNvPr id="25604" name="Picture 4"/>
          <p:cNvPicPr>
            <a:picLocks noChangeAspect="1" noChangeArrowheads="1"/>
          </p:cNvPicPr>
          <p:nvPr/>
        </p:nvPicPr>
        <p:blipFill>
          <a:blip r:embed="rId2" cstate="print"/>
          <a:srcRect/>
          <a:stretch>
            <a:fillRect/>
          </a:stretch>
        </p:blipFill>
        <p:spPr bwMode="auto">
          <a:xfrm>
            <a:off x="323850" y="1268413"/>
            <a:ext cx="3600450" cy="3194050"/>
          </a:xfrm>
          <a:prstGeom prst="rect">
            <a:avLst/>
          </a:prstGeom>
          <a:noFill/>
          <a:ln w="9525">
            <a:noFill/>
            <a:miter lim="800000"/>
            <a:headEnd/>
            <a:tailEnd/>
          </a:ln>
        </p:spPr>
      </p:pic>
      <p:sp>
        <p:nvSpPr>
          <p:cNvPr id="78853" name="Text Box 5"/>
          <p:cNvSpPr txBox="1">
            <a:spLocks noChangeArrowheads="1"/>
          </p:cNvSpPr>
          <p:nvPr/>
        </p:nvSpPr>
        <p:spPr bwMode="auto">
          <a:xfrm>
            <a:off x="3708400" y="6092825"/>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78853"/>
                                        </p:tgtEl>
                                        <p:attrNameLst>
                                          <p:attrName>style.visibility</p:attrName>
                                        </p:attrNameLst>
                                      </p:cBhvr>
                                      <p:to>
                                        <p:strVal val="visible"/>
                                      </p:to>
                                    </p:set>
                                    <p:animEffect transition="in" filter="wipe(down)">
                                      <p:cBhvr>
                                        <p:cTn id="7" dur="500"/>
                                        <p:tgtEl>
                                          <p:spTgt spid="78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3"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250825" y="404813"/>
            <a:ext cx="8229600" cy="647700"/>
          </a:xfrm>
        </p:spPr>
        <p:txBody>
          <a:bodyPr/>
          <a:lstStyle/>
          <a:p>
            <a:pPr algn="ctr" eaLnBrk="1" hangingPunct="1"/>
            <a:r>
              <a:rPr lang="ru-RU" sz="3000" smtClean="0">
                <a:solidFill>
                  <a:schemeClr val="bg2"/>
                </a:solidFill>
                <a:latin typeface="Times New Roman" pitchFamily="18" charset="0"/>
              </a:rPr>
              <a:t>1. Составление уравнений по законам Кирхгофа</a:t>
            </a:r>
          </a:p>
        </p:txBody>
      </p:sp>
      <p:sp>
        <p:nvSpPr>
          <p:cNvPr id="26627" name="Rectangle 3"/>
          <p:cNvSpPr>
            <a:spLocks noGrp="1" noChangeArrowheads="1"/>
          </p:cNvSpPr>
          <p:nvPr>
            <p:ph type="body" idx="4294967295"/>
          </p:nvPr>
        </p:nvSpPr>
        <p:spPr>
          <a:xfrm>
            <a:off x="4643438" y="2205038"/>
            <a:ext cx="4114800" cy="3529012"/>
          </a:xfrm>
        </p:spPr>
        <p:txBody>
          <a:bodyPr/>
          <a:lstStyle/>
          <a:p>
            <a:pPr algn="ctr" eaLnBrk="1" hangingPunct="1">
              <a:lnSpc>
                <a:spcPct val="80000"/>
              </a:lnSpc>
              <a:buFont typeface="Wingdings" pitchFamily="2" charset="2"/>
              <a:buNone/>
            </a:pPr>
            <a:r>
              <a:rPr lang="ru-RU" sz="2400" smtClean="0">
                <a:latin typeface="Times New Roman" pitchFamily="18" charset="0"/>
              </a:rPr>
              <a:t>В рассматриваемом примере:</a:t>
            </a:r>
          </a:p>
          <a:p>
            <a:pPr algn="ctr" eaLnBrk="1" hangingPunct="1">
              <a:lnSpc>
                <a:spcPct val="80000"/>
              </a:lnSpc>
              <a:buFont typeface="Wingdings" pitchFamily="2" charset="2"/>
              <a:buNone/>
            </a:pPr>
            <a:r>
              <a:rPr lang="ru-RU" sz="2400" smtClean="0">
                <a:latin typeface="Times New Roman" pitchFamily="18" charset="0"/>
              </a:rPr>
              <a:t>число узлов </a:t>
            </a:r>
            <a:r>
              <a:rPr lang="en-US" sz="2400" i="1" smtClean="0">
                <a:latin typeface="Times New Roman" pitchFamily="18" charset="0"/>
              </a:rPr>
              <a:t>k</a:t>
            </a:r>
            <a:r>
              <a:rPr lang="ru-RU" sz="2400" i="1" smtClean="0">
                <a:latin typeface="Times New Roman" pitchFamily="18" charset="0"/>
              </a:rPr>
              <a:t> </a:t>
            </a:r>
            <a:r>
              <a:rPr lang="ru-RU" sz="2400" smtClean="0">
                <a:latin typeface="Times New Roman" pitchFamily="18" charset="0"/>
              </a:rPr>
              <a:t>= 4, </a:t>
            </a:r>
          </a:p>
          <a:p>
            <a:pPr algn="ctr" eaLnBrk="1" hangingPunct="1">
              <a:lnSpc>
                <a:spcPct val="80000"/>
              </a:lnSpc>
              <a:buFont typeface="Wingdings" pitchFamily="2" charset="2"/>
              <a:buNone/>
            </a:pPr>
            <a:r>
              <a:rPr lang="ru-RU" sz="2400" smtClean="0">
                <a:latin typeface="Times New Roman" pitchFamily="18" charset="0"/>
              </a:rPr>
              <a:t>число ветвей </a:t>
            </a:r>
            <a:r>
              <a:rPr lang="en-US" sz="2400" i="1" smtClean="0">
                <a:latin typeface="Times New Roman" pitchFamily="18" charset="0"/>
              </a:rPr>
              <a:t>m</a:t>
            </a:r>
            <a:r>
              <a:rPr lang="ru-RU" sz="2400" i="1" smtClean="0">
                <a:latin typeface="Times New Roman" pitchFamily="18" charset="0"/>
              </a:rPr>
              <a:t> </a:t>
            </a:r>
            <a:r>
              <a:rPr lang="ru-RU" sz="2400" smtClean="0">
                <a:latin typeface="Times New Roman" pitchFamily="18" charset="0"/>
              </a:rPr>
              <a:t>= 6;</a:t>
            </a:r>
          </a:p>
          <a:p>
            <a:pPr algn="ctr" eaLnBrk="1" hangingPunct="1">
              <a:lnSpc>
                <a:spcPct val="80000"/>
              </a:lnSpc>
              <a:buFont typeface="Wingdings" pitchFamily="2" charset="2"/>
              <a:buNone/>
            </a:pPr>
            <a:endParaRPr lang="ru-RU" sz="2400" smtClean="0">
              <a:latin typeface="Times New Roman" pitchFamily="18" charset="0"/>
            </a:endParaRPr>
          </a:p>
          <a:p>
            <a:pPr algn="ctr" eaLnBrk="1" hangingPunct="1">
              <a:lnSpc>
                <a:spcPct val="80000"/>
              </a:lnSpc>
              <a:buFont typeface="Wingdings" pitchFamily="2" charset="2"/>
              <a:buNone/>
            </a:pPr>
            <a:r>
              <a:rPr lang="ru-RU" sz="2400" smtClean="0">
                <a:latin typeface="Times New Roman" pitchFamily="18" charset="0"/>
              </a:rPr>
              <a:t>число уравнений по первому закону Кирхгофа:</a:t>
            </a:r>
          </a:p>
          <a:p>
            <a:pPr algn="ctr" eaLnBrk="1" hangingPunct="1">
              <a:lnSpc>
                <a:spcPct val="80000"/>
              </a:lnSpc>
              <a:buFont typeface="Wingdings" pitchFamily="2" charset="2"/>
              <a:buNone/>
            </a:pPr>
            <a:r>
              <a:rPr lang="ru-RU" sz="2400" smtClean="0">
                <a:latin typeface="Times New Roman" pitchFamily="18" charset="0"/>
              </a:rPr>
              <a:t>4-1=3, </a:t>
            </a:r>
          </a:p>
          <a:p>
            <a:pPr algn="ctr" eaLnBrk="1" hangingPunct="1">
              <a:lnSpc>
                <a:spcPct val="80000"/>
              </a:lnSpc>
              <a:buFont typeface="Wingdings" pitchFamily="2" charset="2"/>
              <a:buNone/>
            </a:pPr>
            <a:r>
              <a:rPr lang="ru-RU" sz="2400" smtClean="0">
                <a:latin typeface="Times New Roman" pitchFamily="18" charset="0"/>
              </a:rPr>
              <a:t>число уравнений по второму закону Кирхгофа</a:t>
            </a:r>
            <a:r>
              <a:rPr lang="en-US" sz="2400" smtClean="0">
                <a:latin typeface="Times New Roman" pitchFamily="18" charset="0"/>
              </a:rPr>
              <a:t>:</a:t>
            </a:r>
            <a:endParaRPr lang="ru-RU" sz="2400" smtClean="0">
              <a:latin typeface="Times New Roman" pitchFamily="18" charset="0"/>
            </a:endParaRPr>
          </a:p>
          <a:p>
            <a:pPr algn="ctr" eaLnBrk="1" hangingPunct="1">
              <a:lnSpc>
                <a:spcPct val="80000"/>
              </a:lnSpc>
              <a:buFont typeface="Wingdings" pitchFamily="2" charset="2"/>
              <a:buNone/>
            </a:pPr>
            <a:r>
              <a:rPr lang="ru-RU" sz="2400" smtClean="0">
                <a:latin typeface="Times New Roman" pitchFamily="18" charset="0"/>
              </a:rPr>
              <a:t>6-(4-1)=</a:t>
            </a:r>
            <a:r>
              <a:rPr lang="en-US" sz="2400" smtClean="0">
                <a:latin typeface="Times New Roman" pitchFamily="18" charset="0"/>
              </a:rPr>
              <a:t>3</a:t>
            </a:r>
            <a:r>
              <a:rPr lang="ru-RU" sz="2400" smtClean="0">
                <a:latin typeface="Times New Roman" pitchFamily="18" charset="0"/>
              </a:rPr>
              <a:t>.</a:t>
            </a:r>
          </a:p>
        </p:txBody>
      </p:sp>
      <p:pic>
        <p:nvPicPr>
          <p:cNvPr id="26628" name="Picture 8"/>
          <p:cNvPicPr>
            <a:picLocks noChangeAspect="1" noChangeArrowheads="1"/>
          </p:cNvPicPr>
          <p:nvPr/>
        </p:nvPicPr>
        <p:blipFill>
          <a:blip r:embed="rId2" cstate="print"/>
          <a:srcRect/>
          <a:stretch>
            <a:fillRect/>
          </a:stretch>
        </p:blipFill>
        <p:spPr bwMode="auto">
          <a:xfrm>
            <a:off x="323850" y="2060575"/>
            <a:ext cx="4162425" cy="3400425"/>
          </a:xfrm>
          <a:prstGeom prst="rect">
            <a:avLst/>
          </a:prstGeom>
          <a:noFill/>
          <a:ln w="9525">
            <a:noFill/>
            <a:miter lim="800000"/>
            <a:headEnd/>
            <a:tailEnd/>
          </a:ln>
        </p:spPr>
      </p:pic>
      <p:sp>
        <p:nvSpPr>
          <p:cNvPr id="26629" name="Text Box 9"/>
          <p:cNvSpPr txBox="1">
            <a:spLocks noChangeArrowheads="1"/>
          </p:cNvSpPr>
          <p:nvPr/>
        </p:nvSpPr>
        <p:spPr bwMode="auto">
          <a:xfrm>
            <a:off x="250825" y="1196975"/>
            <a:ext cx="8516938" cy="822325"/>
          </a:xfrm>
          <a:prstGeom prst="rect">
            <a:avLst/>
          </a:prstGeom>
          <a:noFill/>
          <a:ln w="9525">
            <a:noFill/>
            <a:miter lim="800000"/>
            <a:headEnd/>
            <a:tailEnd/>
          </a:ln>
        </p:spPr>
        <p:txBody>
          <a:bodyPr>
            <a:spAutoFit/>
          </a:bodyPr>
          <a:lstStyle/>
          <a:p>
            <a:r>
              <a:rPr lang="ru-RU" sz="2400">
                <a:latin typeface="Times New Roman" pitchFamily="18" charset="0"/>
              </a:rPr>
              <a:t>Произвольно выбираем положительные условные направления токов в ветвях и обход контура:</a:t>
            </a:r>
          </a:p>
        </p:txBody>
      </p:sp>
      <p:sp>
        <p:nvSpPr>
          <p:cNvPr id="79882" name="Text Box 10"/>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79882"/>
                                        </p:tgtEl>
                                        <p:attrNameLst>
                                          <p:attrName>style.visibility</p:attrName>
                                        </p:attrNameLst>
                                      </p:cBhvr>
                                      <p:to>
                                        <p:strVal val="visible"/>
                                      </p:to>
                                    </p:set>
                                    <p:animEffect transition="in" filter="wipe(down)">
                                      <p:cBhvr>
                                        <p:cTn id="7" dur="500"/>
                                        <p:tgtEl>
                                          <p:spTgt spid="79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2"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5"/>
          <p:cNvSpPr txBox="1">
            <a:spLocks noChangeArrowheads="1"/>
          </p:cNvSpPr>
          <p:nvPr/>
        </p:nvSpPr>
        <p:spPr bwMode="auto">
          <a:xfrm>
            <a:off x="4572000" y="404813"/>
            <a:ext cx="4248150" cy="3201987"/>
          </a:xfrm>
          <a:prstGeom prst="rect">
            <a:avLst/>
          </a:prstGeom>
          <a:noFill/>
          <a:ln w="9525">
            <a:noFill/>
            <a:miter lim="800000"/>
            <a:headEnd/>
            <a:tailEnd/>
          </a:ln>
        </p:spPr>
        <p:txBody>
          <a:bodyPr>
            <a:spAutoFit/>
          </a:bodyPr>
          <a:lstStyle/>
          <a:p>
            <a:pPr>
              <a:lnSpc>
                <a:spcPct val="120000"/>
              </a:lnSpc>
            </a:pPr>
            <a:r>
              <a:rPr lang="ru-RU" sz="2400">
                <a:latin typeface="Times New Roman" pitchFamily="18" charset="0"/>
              </a:rPr>
              <a:t>Уравнения по первому закону Кирхгофа имеют следующий вид:</a:t>
            </a:r>
          </a:p>
          <a:p>
            <a:pPr>
              <a:lnSpc>
                <a:spcPct val="140000"/>
              </a:lnSpc>
            </a:pPr>
            <a:r>
              <a:rPr lang="ru-RU" sz="2000">
                <a:latin typeface="Times New Roman" pitchFamily="18" charset="0"/>
              </a:rPr>
              <a:t>для узла 1: </a:t>
            </a:r>
            <a:r>
              <a:rPr lang="en-US" sz="2000">
                <a:latin typeface="Times New Roman" pitchFamily="18" charset="0"/>
              </a:rPr>
              <a:t>               </a:t>
            </a:r>
            <a:r>
              <a:rPr lang="en-US" sz="2800">
                <a:latin typeface="Times New Roman" pitchFamily="18" charset="0"/>
              </a:rPr>
              <a:t>-I</a:t>
            </a:r>
            <a:r>
              <a:rPr lang="en-US" sz="2800" baseline="-25000">
                <a:latin typeface="Times New Roman" pitchFamily="18" charset="0"/>
              </a:rPr>
              <a:t>1</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=0</a:t>
            </a:r>
            <a:endParaRPr lang="ru-RU" sz="2800">
              <a:latin typeface="Times New Roman" pitchFamily="18" charset="0"/>
            </a:endParaRPr>
          </a:p>
          <a:p>
            <a:pPr>
              <a:lnSpc>
                <a:spcPct val="140000"/>
              </a:lnSpc>
            </a:pPr>
            <a:r>
              <a:rPr lang="ru-RU" sz="2000">
                <a:latin typeface="Times New Roman" pitchFamily="18" charset="0"/>
              </a:rPr>
              <a:t>для узла 2:</a:t>
            </a:r>
            <a:r>
              <a:rPr lang="en-US" sz="2000">
                <a:latin typeface="Times New Roman" pitchFamily="18" charset="0"/>
              </a:rPr>
              <a:t>               </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4</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=0</a:t>
            </a:r>
            <a:endParaRPr lang="ru-RU" sz="2000">
              <a:latin typeface="Times New Roman" pitchFamily="18" charset="0"/>
            </a:endParaRPr>
          </a:p>
          <a:p>
            <a:pPr>
              <a:lnSpc>
                <a:spcPct val="140000"/>
              </a:lnSpc>
            </a:pPr>
            <a:r>
              <a:rPr lang="ru-RU" sz="2000">
                <a:latin typeface="Times New Roman" pitchFamily="18" charset="0"/>
              </a:rPr>
              <a:t>для узла 3:</a:t>
            </a:r>
            <a:r>
              <a:rPr lang="en-US" sz="2000">
                <a:latin typeface="Times New Roman" pitchFamily="18" charset="0"/>
              </a:rPr>
              <a:t>                </a:t>
            </a:r>
            <a:r>
              <a:rPr lang="en-US" sz="2800">
                <a:latin typeface="Times New Roman" pitchFamily="18" charset="0"/>
              </a:rPr>
              <a:t>I</a:t>
            </a:r>
            <a:r>
              <a:rPr lang="en-US" sz="2800" baseline="-25000">
                <a:latin typeface="Times New Roman" pitchFamily="18" charset="0"/>
              </a:rPr>
              <a:t>1</a:t>
            </a:r>
            <a:r>
              <a:rPr lang="en-US" sz="2800">
                <a:latin typeface="Times New Roman" pitchFamily="18" charset="0"/>
              </a:rPr>
              <a:t>-I</a:t>
            </a:r>
            <a:r>
              <a:rPr lang="en-US" sz="2800" baseline="-25000">
                <a:latin typeface="Times New Roman" pitchFamily="18" charset="0"/>
              </a:rPr>
              <a:t>4</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=0</a:t>
            </a:r>
            <a:endParaRPr lang="ru-RU" sz="2800">
              <a:latin typeface="Times New Roman" pitchFamily="18" charset="0"/>
            </a:endParaRPr>
          </a:p>
        </p:txBody>
      </p:sp>
      <p:pic>
        <p:nvPicPr>
          <p:cNvPr id="27651" name="Picture 7"/>
          <p:cNvPicPr>
            <a:picLocks noChangeAspect="1" noChangeArrowheads="1"/>
          </p:cNvPicPr>
          <p:nvPr/>
        </p:nvPicPr>
        <p:blipFill>
          <a:blip r:embed="rId2" cstate="print"/>
          <a:srcRect/>
          <a:stretch>
            <a:fillRect/>
          </a:stretch>
        </p:blipFill>
        <p:spPr bwMode="auto">
          <a:xfrm>
            <a:off x="323850" y="836613"/>
            <a:ext cx="4162425" cy="3400425"/>
          </a:xfrm>
          <a:prstGeom prst="rect">
            <a:avLst/>
          </a:prstGeom>
          <a:noFill/>
          <a:ln w="9525">
            <a:noFill/>
            <a:miter lim="800000"/>
            <a:headEnd/>
            <a:tailEnd/>
          </a:ln>
        </p:spPr>
      </p:pic>
      <p:sp>
        <p:nvSpPr>
          <p:cNvPr id="27652" name="Text Box 8"/>
          <p:cNvSpPr txBox="1">
            <a:spLocks noChangeArrowheads="1"/>
          </p:cNvSpPr>
          <p:nvPr/>
        </p:nvSpPr>
        <p:spPr bwMode="auto">
          <a:xfrm>
            <a:off x="519113" y="4384675"/>
            <a:ext cx="7004050" cy="1866900"/>
          </a:xfrm>
          <a:prstGeom prst="rect">
            <a:avLst/>
          </a:prstGeom>
          <a:noFill/>
          <a:ln w="9525">
            <a:noFill/>
            <a:miter lim="800000"/>
            <a:headEnd/>
            <a:tailEnd/>
          </a:ln>
        </p:spPr>
        <p:txBody>
          <a:bodyPr wrap="none">
            <a:spAutoFit/>
          </a:bodyPr>
          <a:lstStyle/>
          <a:p>
            <a:r>
              <a:rPr lang="ru-RU" sz="2400">
                <a:latin typeface="Times New Roman" pitchFamily="18" charset="0"/>
              </a:rPr>
              <a:t>Уравнения по второму закону Кирхгофа имеют вид:</a:t>
            </a:r>
          </a:p>
          <a:p>
            <a:pPr>
              <a:lnSpc>
                <a:spcPct val="110000"/>
              </a:lnSpc>
            </a:pPr>
            <a:r>
              <a:rPr lang="ru-RU" sz="2000">
                <a:latin typeface="Times New Roman" pitchFamily="18" charset="0"/>
              </a:rPr>
              <a:t>для контура 1: </a:t>
            </a:r>
            <a:r>
              <a:rPr lang="en-US" sz="2000">
                <a:latin typeface="Times New Roman" pitchFamily="18" charset="0"/>
              </a:rPr>
              <a:t>               </a:t>
            </a:r>
            <a:r>
              <a:rPr lang="en-US" sz="2800">
                <a:latin typeface="Times New Roman" pitchFamily="18" charset="0"/>
              </a:rPr>
              <a:t>I</a:t>
            </a:r>
            <a:r>
              <a:rPr lang="en-US" sz="2800" baseline="-25000">
                <a:latin typeface="Times New Roman" pitchFamily="18" charset="0"/>
              </a:rPr>
              <a:t>1</a:t>
            </a:r>
            <a:r>
              <a:rPr lang="en-US" sz="2800">
                <a:latin typeface="Times New Roman" pitchFamily="18" charset="0"/>
              </a:rPr>
              <a:t>R</a:t>
            </a:r>
            <a:r>
              <a:rPr lang="en-US" sz="2800" baseline="-25000">
                <a:latin typeface="Times New Roman" pitchFamily="18" charset="0"/>
              </a:rPr>
              <a:t>1 </a:t>
            </a:r>
            <a:r>
              <a:rPr lang="en-US" sz="2800">
                <a:latin typeface="Times New Roman" pitchFamily="18" charset="0"/>
              </a:rPr>
              <a:t>- I</a:t>
            </a:r>
            <a:r>
              <a:rPr lang="en-US" sz="2800" baseline="-25000">
                <a:latin typeface="Times New Roman" pitchFamily="18" charset="0"/>
              </a:rPr>
              <a:t>2</a:t>
            </a:r>
            <a:r>
              <a:rPr lang="en-US" sz="2800">
                <a:latin typeface="Times New Roman" pitchFamily="18" charset="0"/>
              </a:rPr>
              <a:t>R</a:t>
            </a:r>
            <a:r>
              <a:rPr lang="en-US" sz="2800" baseline="-25000">
                <a:latin typeface="Times New Roman" pitchFamily="18" charset="0"/>
              </a:rPr>
              <a:t>2 </a:t>
            </a:r>
            <a:r>
              <a:rPr lang="en-US" sz="2800">
                <a:latin typeface="Times New Roman" pitchFamily="18" charset="0"/>
              </a:rPr>
              <a:t>+ I</a:t>
            </a:r>
            <a:r>
              <a:rPr lang="en-US" sz="2800" baseline="-25000">
                <a:latin typeface="Times New Roman" pitchFamily="18" charset="0"/>
              </a:rPr>
              <a:t>4</a:t>
            </a:r>
            <a:r>
              <a:rPr lang="en-US" sz="2800">
                <a:latin typeface="Times New Roman" pitchFamily="18" charset="0"/>
              </a:rPr>
              <a:t>R</a:t>
            </a:r>
            <a:r>
              <a:rPr lang="en-US" sz="2800" baseline="-25000">
                <a:latin typeface="Times New Roman" pitchFamily="18" charset="0"/>
              </a:rPr>
              <a:t>4 </a:t>
            </a:r>
            <a:r>
              <a:rPr lang="en-US" sz="2800">
                <a:latin typeface="Times New Roman" pitchFamily="18" charset="0"/>
              </a:rPr>
              <a:t>= E</a:t>
            </a:r>
            <a:r>
              <a:rPr lang="en-US" sz="2800" baseline="-25000">
                <a:latin typeface="Times New Roman" pitchFamily="18" charset="0"/>
              </a:rPr>
              <a:t>1 </a:t>
            </a:r>
            <a:r>
              <a:rPr lang="en-US" sz="2800">
                <a:latin typeface="Times New Roman" pitchFamily="18" charset="0"/>
              </a:rPr>
              <a:t>- E</a:t>
            </a:r>
            <a:r>
              <a:rPr lang="en-US" sz="2800" baseline="-25000">
                <a:latin typeface="Times New Roman" pitchFamily="18" charset="0"/>
              </a:rPr>
              <a:t>2</a:t>
            </a:r>
            <a:endParaRPr lang="ru-RU" sz="2800" baseline="-25000">
              <a:latin typeface="Times New Roman" pitchFamily="18" charset="0"/>
            </a:endParaRPr>
          </a:p>
          <a:p>
            <a:pPr>
              <a:lnSpc>
                <a:spcPct val="110000"/>
              </a:lnSpc>
            </a:pPr>
            <a:r>
              <a:rPr lang="ru-RU" sz="2000">
                <a:latin typeface="Times New Roman" pitchFamily="18" charset="0"/>
              </a:rPr>
              <a:t>для контура 2: </a:t>
            </a:r>
            <a:r>
              <a:rPr lang="en-US" sz="2000">
                <a:latin typeface="Times New Roman" pitchFamily="18" charset="0"/>
              </a:rPr>
              <a:t>           </a:t>
            </a:r>
            <a:r>
              <a:rPr lang="en-US" sz="2800">
                <a:latin typeface="Times New Roman" pitchFamily="18" charset="0"/>
              </a:rPr>
              <a:t>- I</a:t>
            </a:r>
            <a:r>
              <a:rPr lang="en-US" sz="2800" baseline="-25000">
                <a:latin typeface="Times New Roman" pitchFamily="18" charset="0"/>
              </a:rPr>
              <a:t>2</a:t>
            </a:r>
            <a:r>
              <a:rPr lang="en-US" sz="2800">
                <a:latin typeface="Times New Roman" pitchFamily="18" charset="0"/>
              </a:rPr>
              <a:t>R</a:t>
            </a:r>
            <a:r>
              <a:rPr lang="en-US" sz="2800" baseline="-25000">
                <a:latin typeface="Times New Roman" pitchFamily="18" charset="0"/>
              </a:rPr>
              <a:t>2 </a:t>
            </a:r>
            <a:r>
              <a:rPr lang="en-US" sz="2800">
                <a:latin typeface="Times New Roman" pitchFamily="18" charset="0"/>
              </a:rPr>
              <a:t>+ I</a:t>
            </a:r>
            <a:r>
              <a:rPr lang="en-US" sz="2800" baseline="-25000">
                <a:latin typeface="Times New Roman" pitchFamily="18" charset="0"/>
              </a:rPr>
              <a:t>3</a:t>
            </a:r>
            <a:r>
              <a:rPr lang="en-US" sz="2800">
                <a:latin typeface="Times New Roman" pitchFamily="18" charset="0"/>
              </a:rPr>
              <a:t>R</a:t>
            </a:r>
            <a:r>
              <a:rPr lang="en-US" sz="2800" baseline="-25000">
                <a:latin typeface="Times New Roman" pitchFamily="18" charset="0"/>
              </a:rPr>
              <a:t>3 </a:t>
            </a:r>
            <a:r>
              <a:rPr lang="en-US" sz="2800">
                <a:latin typeface="Times New Roman" pitchFamily="18" charset="0"/>
              </a:rPr>
              <a:t>+ I</a:t>
            </a:r>
            <a:r>
              <a:rPr lang="en-US" sz="2800" baseline="-25000">
                <a:latin typeface="Times New Roman" pitchFamily="18" charset="0"/>
              </a:rPr>
              <a:t>5</a:t>
            </a:r>
            <a:r>
              <a:rPr lang="en-US" sz="2800">
                <a:latin typeface="Times New Roman" pitchFamily="18" charset="0"/>
              </a:rPr>
              <a:t>R</a:t>
            </a:r>
            <a:r>
              <a:rPr lang="en-US" sz="2800" baseline="-25000">
                <a:latin typeface="Times New Roman" pitchFamily="18" charset="0"/>
              </a:rPr>
              <a:t>5 </a:t>
            </a:r>
            <a:r>
              <a:rPr lang="en-US" sz="2800">
                <a:latin typeface="Times New Roman" pitchFamily="18" charset="0"/>
              </a:rPr>
              <a:t>= - E</a:t>
            </a:r>
            <a:r>
              <a:rPr lang="en-US" sz="2800" baseline="-25000">
                <a:latin typeface="Times New Roman" pitchFamily="18" charset="0"/>
              </a:rPr>
              <a:t>2 </a:t>
            </a:r>
            <a:r>
              <a:rPr lang="en-US" sz="2800">
                <a:latin typeface="Times New Roman" pitchFamily="18" charset="0"/>
              </a:rPr>
              <a:t>+ E</a:t>
            </a:r>
            <a:r>
              <a:rPr lang="en-US" sz="2800" baseline="-25000">
                <a:latin typeface="Times New Roman" pitchFamily="18" charset="0"/>
              </a:rPr>
              <a:t>3</a:t>
            </a:r>
            <a:endParaRPr lang="ru-RU" sz="2800" baseline="-25000">
              <a:latin typeface="Times New Roman" pitchFamily="18" charset="0"/>
            </a:endParaRPr>
          </a:p>
          <a:p>
            <a:pPr>
              <a:lnSpc>
                <a:spcPct val="110000"/>
              </a:lnSpc>
            </a:pPr>
            <a:r>
              <a:rPr lang="ru-RU" sz="2000">
                <a:latin typeface="Times New Roman" pitchFamily="18" charset="0"/>
              </a:rPr>
              <a:t>для контура 3:</a:t>
            </a:r>
            <a:r>
              <a:rPr lang="en-US" sz="2000">
                <a:latin typeface="Times New Roman" pitchFamily="18" charset="0"/>
              </a:rPr>
              <a:t>              </a:t>
            </a:r>
            <a:r>
              <a:rPr lang="en-US" sz="2800">
                <a:latin typeface="Times New Roman" pitchFamily="18" charset="0"/>
              </a:rPr>
              <a:t>- I</a:t>
            </a:r>
            <a:r>
              <a:rPr lang="en-US" sz="2800" baseline="-25000">
                <a:latin typeface="Times New Roman" pitchFamily="18" charset="0"/>
              </a:rPr>
              <a:t>4</a:t>
            </a:r>
            <a:r>
              <a:rPr lang="en-US" sz="2800">
                <a:latin typeface="Times New Roman" pitchFamily="18" charset="0"/>
              </a:rPr>
              <a:t>R</a:t>
            </a:r>
            <a:r>
              <a:rPr lang="en-US" sz="2800" baseline="-25000">
                <a:latin typeface="Times New Roman" pitchFamily="18" charset="0"/>
              </a:rPr>
              <a:t>4 </a:t>
            </a:r>
            <a:r>
              <a:rPr lang="en-US" sz="2800">
                <a:latin typeface="Times New Roman" pitchFamily="18" charset="0"/>
              </a:rPr>
              <a:t>+ I</a:t>
            </a:r>
            <a:r>
              <a:rPr lang="en-US" sz="2800" baseline="-25000">
                <a:latin typeface="Times New Roman" pitchFamily="18" charset="0"/>
              </a:rPr>
              <a:t>5</a:t>
            </a:r>
            <a:r>
              <a:rPr lang="en-US" sz="2800">
                <a:latin typeface="Times New Roman" pitchFamily="18" charset="0"/>
              </a:rPr>
              <a:t>R</a:t>
            </a:r>
            <a:r>
              <a:rPr lang="en-US" sz="2800" baseline="-25000">
                <a:latin typeface="Times New Roman" pitchFamily="18" charset="0"/>
              </a:rPr>
              <a:t>5 </a:t>
            </a:r>
            <a:r>
              <a:rPr lang="en-US" sz="2800">
                <a:latin typeface="Times New Roman" pitchFamily="18" charset="0"/>
              </a:rPr>
              <a:t>- I</a:t>
            </a:r>
            <a:r>
              <a:rPr lang="en-US" sz="2800" baseline="-25000">
                <a:latin typeface="Times New Roman" pitchFamily="18" charset="0"/>
              </a:rPr>
              <a:t>6</a:t>
            </a:r>
            <a:r>
              <a:rPr lang="en-US" sz="2800">
                <a:latin typeface="Times New Roman" pitchFamily="18" charset="0"/>
              </a:rPr>
              <a:t>R</a:t>
            </a:r>
            <a:r>
              <a:rPr lang="en-US" sz="2800" baseline="-25000">
                <a:latin typeface="Times New Roman" pitchFamily="18" charset="0"/>
              </a:rPr>
              <a:t>6 </a:t>
            </a:r>
            <a:r>
              <a:rPr lang="en-US" sz="2800">
                <a:latin typeface="Times New Roman" pitchFamily="18" charset="0"/>
              </a:rPr>
              <a:t>= 0</a:t>
            </a:r>
            <a:endParaRPr lang="ru-RU" sz="2000">
              <a:latin typeface="Times New Roman" pitchFamily="18" charset="0"/>
            </a:endParaRPr>
          </a:p>
        </p:txBody>
      </p:sp>
      <p:sp>
        <p:nvSpPr>
          <p:cNvPr id="80905" name="Text Box 9"/>
          <p:cNvSpPr txBox="1">
            <a:spLocks noChangeArrowheads="1"/>
          </p:cNvSpPr>
          <p:nvPr/>
        </p:nvSpPr>
        <p:spPr bwMode="auto">
          <a:xfrm>
            <a:off x="3708400" y="64008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80905"/>
                                        </p:tgtEl>
                                        <p:attrNameLst>
                                          <p:attrName>style.visibility</p:attrName>
                                        </p:attrNameLst>
                                      </p:cBhvr>
                                      <p:to>
                                        <p:strVal val="visible"/>
                                      </p:to>
                                    </p:set>
                                    <p:animEffect transition="in" filter="wipe(down)">
                                      <p:cBhvr>
                                        <p:cTn id="7" dur="500"/>
                                        <p:tgtEl>
                                          <p:spTgt spid="80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5"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572000" y="404813"/>
            <a:ext cx="4248150" cy="3597275"/>
          </a:xfrm>
          <a:prstGeom prst="rect">
            <a:avLst/>
          </a:prstGeom>
          <a:noFill/>
          <a:ln w="9525">
            <a:noFill/>
            <a:miter lim="800000"/>
            <a:headEnd/>
            <a:tailEnd/>
          </a:ln>
        </p:spPr>
        <p:txBody>
          <a:bodyPr>
            <a:spAutoFit/>
          </a:bodyPr>
          <a:lstStyle/>
          <a:p>
            <a:pPr>
              <a:lnSpc>
                <a:spcPct val="120000"/>
              </a:lnSpc>
            </a:pPr>
            <a:r>
              <a:rPr lang="ru-RU" sz="2400">
                <a:latin typeface="Times New Roman" pitchFamily="18" charset="0"/>
              </a:rPr>
              <a:t>Решая полученную систему из 6 уравнений </a:t>
            </a:r>
            <a:r>
              <a:rPr lang="ru-RU" sz="2400">
                <a:solidFill>
                  <a:schemeClr val="accent1"/>
                </a:solidFill>
                <a:latin typeface="Times New Roman" pitchFamily="18" charset="0"/>
              </a:rPr>
              <a:t>(</a:t>
            </a:r>
            <a:r>
              <a:rPr lang="ru-RU" sz="2400">
                <a:solidFill>
                  <a:schemeClr val="accent1"/>
                </a:solidFill>
                <a:latin typeface="Times New Roman" pitchFamily="18" charset="0"/>
                <a:hlinkClick r:id="rId2" action="ppaction://hlinksldjump"/>
              </a:rPr>
              <a:t>повторить решение систем уравнений</a:t>
            </a:r>
            <a:r>
              <a:rPr lang="ru-RU" sz="2400">
                <a:solidFill>
                  <a:schemeClr val="accent1"/>
                </a:solidFill>
                <a:latin typeface="Times New Roman" pitchFamily="18" charset="0"/>
              </a:rPr>
              <a:t>)</a:t>
            </a:r>
            <a:r>
              <a:rPr lang="ru-RU" sz="2400">
                <a:latin typeface="Times New Roman" pitchFamily="18" charset="0"/>
              </a:rPr>
              <a:t>, получаем значения 6 неизвестных токов:</a:t>
            </a:r>
          </a:p>
          <a:p>
            <a:pPr>
              <a:lnSpc>
                <a:spcPct val="120000"/>
              </a:lnSpc>
            </a:pPr>
            <a:r>
              <a:rPr lang="en-US" sz="2400">
                <a:latin typeface="Times New Roman" pitchFamily="18" charset="0"/>
              </a:rPr>
              <a:t>I</a:t>
            </a:r>
            <a:r>
              <a:rPr lang="ru-RU" sz="2400" baseline="-25000">
                <a:latin typeface="Times New Roman" pitchFamily="18" charset="0"/>
              </a:rPr>
              <a:t>1 </a:t>
            </a:r>
            <a:r>
              <a:rPr lang="ru-RU" sz="2400">
                <a:latin typeface="Times New Roman" pitchFamily="18" charset="0"/>
              </a:rPr>
              <a:t>= 6,3 А               </a:t>
            </a:r>
            <a:r>
              <a:rPr lang="en-US" sz="2400">
                <a:latin typeface="Times New Roman" pitchFamily="18" charset="0"/>
              </a:rPr>
              <a:t>I</a:t>
            </a:r>
            <a:r>
              <a:rPr lang="ru-RU" sz="2400" baseline="-25000">
                <a:latin typeface="Times New Roman" pitchFamily="18" charset="0"/>
              </a:rPr>
              <a:t>2 </a:t>
            </a:r>
            <a:r>
              <a:rPr lang="ru-RU" sz="2400">
                <a:latin typeface="Times New Roman" pitchFamily="18" charset="0"/>
              </a:rPr>
              <a:t>= - 30,9 А</a:t>
            </a:r>
          </a:p>
          <a:p>
            <a:pPr>
              <a:lnSpc>
                <a:spcPct val="120000"/>
              </a:lnSpc>
            </a:pPr>
            <a:r>
              <a:rPr lang="en-US" sz="2400">
                <a:latin typeface="Times New Roman" pitchFamily="18" charset="0"/>
              </a:rPr>
              <a:t>I</a:t>
            </a:r>
            <a:r>
              <a:rPr lang="ru-RU" sz="2400" baseline="-25000">
                <a:latin typeface="Times New Roman" pitchFamily="18" charset="0"/>
              </a:rPr>
              <a:t>3 </a:t>
            </a:r>
            <a:r>
              <a:rPr lang="ru-RU" sz="2400">
                <a:latin typeface="Times New Roman" pitchFamily="18" charset="0"/>
              </a:rPr>
              <a:t>= 24,6 А             </a:t>
            </a:r>
            <a:r>
              <a:rPr lang="en-US" sz="2400">
                <a:latin typeface="Times New Roman" pitchFamily="18" charset="0"/>
              </a:rPr>
              <a:t>I</a:t>
            </a:r>
            <a:r>
              <a:rPr lang="ru-RU" sz="2400" baseline="-25000">
                <a:latin typeface="Times New Roman" pitchFamily="18" charset="0"/>
              </a:rPr>
              <a:t>4 </a:t>
            </a:r>
            <a:r>
              <a:rPr lang="ru-RU" sz="2400">
                <a:latin typeface="Times New Roman" pitchFamily="18" charset="0"/>
              </a:rPr>
              <a:t>= 12,6 А</a:t>
            </a:r>
          </a:p>
          <a:p>
            <a:pPr>
              <a:lnSpc>
                <a:spcPct val="120000"/>
              </a:lnSpc>
            </a:pPr>
            <a:r>
              <a:rPr lang="en-US" sz="2400">
                <a:latin typeface="Times New Roman" pitchFamily="18" charset="0"/>
              </a:rPr>
              <a:t>I</a:t>
            </a:r>
            <a:r>
              <a:rPr lang="ru-RU" sz="2400" baseline="-25000">
                <a:latin typeface="Times New Roman" pitchFamily="18" charset="0"/>
              </a:rPr>
              <a:t>5 </a:t>
            </a:r>
            <a:r>
              <a:rPr lang="ru-RU" sz="2400">
                <a:latin typeface="Times New Roman" pitchFamily="18" charset="0"/>
              </a:rPr>
              <a:t>= 18,3 А             </a:t>
            </a:r>
            <a:r>
              <a:rPr lang="en-US" sz="2400">
                <a:latin typeface="Times New Roman" pitchFamily="18" charset="0"/>
              </a:rPr>
              <a:t>I</a:t>
            </a:r>
            <a:r>
              <a:rPr lang="ru-RU" sz="2400" baseline="-25000">
                <a:latin typeface="Times New Roman" pitchFamily="18" charset="0"/>
              </a:rPr>
              <a:t>6 </a:t>
            </a:r>
            <a:r>
              <a:rPr lang="ru-RU" sz="2400">
                <a:latin typeface="Times New Roman" pitchFamily="18" charset="0"/>
              </a:rPr>
              <a:t>= 6,3 А</a:t>
            </a:r>
            <a:endParaRPr lang="ru-RU" sz="2800">
              <a:latin typeface="Times New Roman" pitchFamily="18" charset="0"/>
            </a:endParaRPr>
          </a:p>
        </p:txBody>
      </p:sp>
      <p:pic>
        <p:nvPicPr>
          <p:cNvPr id="28675" name="Picture 3"/>
          <p:cNvPicPr>
            <a:picLocks noChangeAspect="1" noChangeArrowheads="1"/>
          </p:cNvPicPr>
          <p:nvPr/>
        </p:nvPicPr>
        <p:blipFill>
          <a:blip r:embed="rId3" cstate="print"/>
          <a:srcRect/>
          <a:stretch>
            <a:fillRect/>
          </a:stretch>
        </p:blipFill>
        <p:spPr bwMode="auto">
          <a:xfrm>
            <a:off x="323850" y="836613"/>
            <a:ext cx="4162425" cy="3400425"/>
          </a:xfrm>
          <a:prstGeom prst="rect">
            <a:avLst/>
          </a:prstGeom>
          <a:noFill/>
          <a:ln w="9525">
            <a:noFill/>
            <a:miter lim="800000"/>
            <a:headEnd/>
            <a:tailEnd/>
          </a:ln>
        </p:spPr>
      </p:pic>
      <p:sp>
        <p:nvSpPr>
          <p:cNvPr id="28676" name="Text Box 4"/>
          <p:cNvSpPr txBox="1">
            <a:spLocks noChangeArrowheads="1"/>
          </p:cNvSpPr>
          <p:nvPr/>
        </p:nvSpPr>
        <p:spPr bwMode="auto">
          <a:xfrm>
            <a:off x="519113" y="4724400"/>
            <a:ext cx="8301037" cy="1552575"/>
          </a:xfrm>
          <a:prstGeom prst="rect">
            <a:avLst/>
          </a:prstGeom>
          <a:noFill/>
          <a:ln w="9525">
            <a:noFill/>
            <a:miter lim="800000"/>
            <a:headEnd/>
            <a:tailEnd/>
          </a:ln>
        </p:spPr>
        <p:txBody>
          <a:bodyPr>
            <a:spAutoFit/>
          </a:bodyPr>
          <a:lstStyle/>
          <a:p>
            <a:pPr algn="just"/>
            <a:r>
              <a:rPr lang="ru-RU" sz="2400">
                <a:latin typeface="Times New Roman" pitchFamily="18" charset="0"/>
              </a:rPr>
              <a:t>В результате решения значение второго тока оказалось отрицательным, значит действительное направление этого тока противоположно выбранному условному положительному направлению.</a:t>
            </a:r>
            <a:endParaRPr lang="ru-RU" sz="2000">
              <a:latin typeface="Times New Roman" pitchFamily="18" charset="0"/>
            </a:endParaRPr>
          </a:p>
        </p:txBody>
      </p:sp>
      <p:sp>
        <p:nvSpPr>
          <p:cNvPr id="81925" name="Text Box 5"/>
          <p:cNvSpPr txBox="1">
            <a:spLocks noChangeArrowheads="1"/>
          </p:cNvSpPr>
          <p:nvPr/>
        </p:nvSpPr>
        <p:spPr bwMode="auto">
          <a:xfrm>
            <a:off x="3708400" y="64008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81925"/>
                                        </p:tgtEl>
                                        <p:attrNameLst>
                                          <p:attrName>style.visibility</p:attrName>
                                        </p:attrNameLst>
                                      </p:cBhvr>
                                      <p:to>
                                        <p:strVal val="visible"/>
                                      </p:to>
                                    </p:set>
                                    <p:animEffect transition="in" filter="wipe(down)">
                                      <p:cBhvr>
                                        <p:cTn id="7" dur="500"/>
                                        <p:tgtEl>
                                          <p:spTgt spid="81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457200" y="457200"/>
            <a:ext cx="8229600" cy="1027113"/>
          </a:xfrm>
          <a:prstGeom prst="rect">
            <a:avLst/>
          </a:prstGeom>
          <a:noFill/>
          <a:ln w="9525">
            <a:noFill/>
            <a:miter lim="800000"/>
            <a:headEnd/>
            <a:tailEnd/>
          </a:ln>
        </p:spPr>
        <p:txBody>
          <a:bodyPr anchor="ctr"/>
          <a:lstStyle/>
          <a:p>
            <a:pPr algn="ctr"/>
            <a:r>
              <a:rPr lang="en-US" sz="3000">
                <a:solidFill>
                  <a:schemeClr val="bg2"/>
                </a:solidFill>
                <a:latin typeface="Times New Roman" pitchFamily="18" charset="0"/>
              </a:rPr>
              <a:t>2</a:t>
            </a:r>
            <a:r>
              <a:rPr lang="ru-RU" sz="3000">
                <a:solidFill>
                  <a:schemeClr val="bg2"/>
                </a:solidFill>
                <a:latin typeface="Times New Roman" pitchFamily="18" charset="0"/>
              </a:rPr>
              <a:t>. Проверка баланса мощностей</a:t>
            </a:r>
          </a:p>
        </p:txBody>
      </p:sp>
      <p:pic>
        <p:nvPicPr>
          <p:cNvPr id="29699" name="Picture 5"/>
          <p:cNvPicPr>
            <a:picLocks noChangeAspect="1" noChangeArrowheads="1"/>
          </p:cNvPicPr>
          <p:nvPr/>
        </p:nvPicPr>
        <p:blipFill>
          <a:blip r:embed="rId2" cstate="print"/>
          <a:srcRect/>
          <a:stretch>
            <a:fillRect/>
          </a:stretch>
        </p:blipFill>
        <p:spPr bwMode="auto">
          <a:xfrm>
            <a:off x="250825" y="1341438"/>
            <a:ext cx="3382963" cy="2814637"/>
          </a:xfrm>
          <a:prstGeom prst="rect">
            <a:avLst/>
          </a:prstGeom>
          <a:noFill/>
          <a:ln w="9525">
            <a:noFill/>
            <a:miter lim="800000"/>
            <a:headEnd/>
            <a:tailEnd/>
          </a:ln>
        </p:spPr>
      </p:pic>
      <p:sp>
        <p:nvSpPr>
          <p:cNvPr id="29700" name="Text Box 6"/>
          <p:cNvSpPr txBox="1">
            <a:spLocks noChangeArrowheads="1"/>
          </p:cNvSpPr>
          <p:nvPr/>
        </p:nvSpPr>
        <p:spPr bwMode="auto">
          <a:xfrm>
            <a:off x="3759200" y="1576388"/>
            <a:ext cx="5060950" cy="2647950"/>
          </a:xfrm>
          <a:prstGeom prst="rect">
            <a:avLst/>
          </a:prstGeom>
          <a:noFill/>
          <a:ln w="9525">
            <a:noFill/>
            <a:miter lim="800000"/>
            <a:headEnd/>
            <a:tailEnd/>
          </a:ln>
        </p:spPr>
        <p:txBody>
          <a:bodyPr>
            <a:spAutoFit/>
          </a:bodyPr>
          <a:lstStyle/>
          <a:p>
            <a:pPr algn="ctr">
              <a:lnSpc>
                <a:spcPct val="140000"/>
              </a:lnSpc>
            </a:pPr>
            <a:r>
              <a:rPr lang="en-US" sz="2400">
                <a:latin typeface="Times New Roman" pitchFamily="18" charset="0"/>
              </a:rPr>
              <a:t>R</a:t>
            </a:r>
            <a:r>
              <a:rPr lang="en-US" sz="2400" baseline="-25000">
                <a:latin typeface="Times New Roman" pitchFamily="18" charset="0"/>
              </a:rPr>
              <a:t>1</a:t>
            </a:r>
            <a:r>
              <a:rPr lang="en-US" sz="2400">
                <a:latin typeface="Times New Roman" pitchFamily="18" charset="0"/>
              </a:rPr>
              <a:t>I</a:t>
            </a:r>
            <a:r>
              <a:rPr lang="en-US" sz="2400" baseline="-25000">
                <a:latin typeface="Times New Roman" pitchFamily="18" charset="0"/>
              </a:rPr>
              <a:t>1</a:t>
            </a:r>
            <a:r>
              <a:rPr lang="en-US" sz="2400" baseline="30000">
                <a:latin typeface="Times New Roman" pitchFamily="18" charset="0"/>
              </a:rPr>
              <a:t>2</a:t>
            </a:r>
            <a:r>
              <a:rPr lang="en-US" sz="2400">
                <a:latin typeface="Times New Roman" pitchFamily="18" charset="0"/>
              </a:rPr>
              <a:t>+R</a:t>
            </a:r>
            <a:r>
              <a:rPr lang="en-US" sz="2400" baseline="-25000">
                <a:latin typeface="Times New Roman" pitchFamily="18" charset="0"/>
              </a:rPr>
              <a:t>2</a:t>
            </a:r>
            <a:r>
              <a:rPr lang="en-US" sz="2400">
                <a:latin typeface="Times New Roman" pitchFamily="18" charset="0"/>
              </a:rPr>
              <a:t>I</a:t>
            </a:r>
            <a:r>
              <a:rPr lang="en-US" sz="2400" baseline="-25000">
                <a:latin typeface="Times New Roman" pitchFamily="18" charset="0"/>
              </a:rPr>
              <a:t>2</a:t>
            </a:r>
            <a:r>
              <a:rPr lang="en-US" sz="2400" baseline="30000">
                <a:latin typeface="Times New Roman" pitchFamily="18" charset="0"/>
              </a:rPr>
              <a:t>2</a:t>
            </a:r>
            <a:r>
              <a:rPr lang="en-US" sz="2400">
                <a:latin typeface="Times New Roman" pitchFamily="18" charset="0"/>
              </a:rPr>
              <a:t>+R</a:t>
            </a:r>
            <a:r>
              <a:rPr lang="en-US" sz="2400" baseline="-25000">
                <a:latin typeface="Times New Roman" pitchFamily="18" charset="0"/>
              </a:rPr>
              <a:t>3</a:t>
            </a:r>
            <a:r>
              <a:rPr lang="en-US" sz="2400">
                <a:latin typeface="Times New Roman" pitchFamily="18" charset="0"/>
              </a:rPr>
              <a:t>I</a:t>
            </a:r>
            <a:r>
              <a:rPr lang="en-US" sz="2400" baseline="-25000">
                <a:latin typeface="Times New Roman" pitchFamily="18" charset="0"/>
              </a:rPr>
              <a:t>3</a:t>
            </a:r>
            <a:r>
              <a:rPr lang="en-US" sz="2400" baseline="30000">
                <a:latin typeface="Times New Roman" pitchFamily="18" charset="0"/>
              </a:rPr>
              <a:t>2</a:t>
            </a:r>
            <a:r>
              <a:rPr lang="en-US" sz="2400">
                <a:latin typeface="Times New Roman" pitchFamily="18" charset="0"/>
              </a:rPr>
              <a:t>+R</a:t>
            </a:r>
            <a:r>
              <a:rPr lang="en-US" sz="2400" baseline="-25000">
                <a:latin typeface="Times New Roman" pitchFamily="18" charset="0"/>
              </a:rPr>
              <a:t>4</a:t>
            </a:r>
            <a:r>
              <a:rPr lang="en-US" sz="2400">
                <a:latin typeface="Times New Roman" pitchFamily="18" charset="0"/>
              </a:rPr>
              <a:t>I</a:t>
            </a:r>
            <a:r>
              <a:rPr lang="en-US" sz="2400" baseline="-25000">
                <a:latin typeface="Times New Roman" pitchFamily="18" charset="0"/>
              </a:rPr>
              <a:t>4</a:t>
            </a:r>
            <a:r>
              <a:rPr lang="en-US" sz="2400" baseline="30000">
                <a:latin typeface="Times New Roman" pitchFamily="18" charset="0"/>
              </a:rPr>
              <a:t>2</a:t>
            </a:r>
            <a:r>
              <a:rPr lang="en-US" sz="2400">
                <a:latin typeface="Times New Roman" pitchFamily="18" charset="0"/>
              </a:rPr>
              <a:t>+R</a:t>
            </a:r>
            <a:r>
              <a:rPr lang="en-US" sz="2400" baseline="-25000">
                <a:latin typeface="Times New Roman" pitchFamily="18" charset="0"/>
              </a:rPr>
              <a:t>5</a:t>
            </a:r>
            <a:r>
              <a:rPr lang="en-US" sz="2400">
                <a:latin typeface="Times New Roman" pitchFamily="18" charset="0"/>
              </a:rPr>
              <a:t>I</a:t>
            </a:r>
            <a:r>
              <a:rPr lang="en-US" sz="2400" baseline="-25000">
                <a:latin typeface="Times New Roman" pitchFamily="18" charset="0"/>
              </a:rPr>
              <a:t>5</a:t>
            </a:r>
            <a:r>
              <a:rPr lang="en-US" sz="2400" baseline="30000">
                <a:latin typeface="Times New Roman" pitchFamily="18" charset="0"/>
              </a:rPr>
              <a:t>2</a:t>
            </a:r>
            <a:r>
              <a:rPr lang="en-US" sz="2400">
                <a:latin typeface="Times New Roman" pitchFamily="18" charset="0"/>
              </a:rPr>
              <a:t>+R</a:t>
            </a:r>
            <a:r>
              <a:rPr lang="en-US" sz="2400" baseline="-25000">
                <a:latin typeface="Times New Roman" pitchFamily="18" charset="0"/>
              </a:rPr>
              <a:t>6</a:t>
            </a:r>
            <a:r>
              <a:rPr lang="en-US" sz="2400">
                <a:latin typeface="Times New Roman" pitchFamily="18" charset="0"/>
              </a:rPr>
              <a:t>I</a:t>
            </a:r>
            <a:r>
              <a:rPr lang="en-US" sz="2400" baseline="-25000">
                <a:latin typeface="Times New Roman" pitchFamily="18" charset="0"/>
              </a:rPr>
              <a:t>6</a:t>
            </a:r>
            <a:r>
              <a:rPr lang="en-US" sz="2400" baseline="30000">
                <a:latin typeface="Times New Roman" pitchFamily="18" charset="0"/>
              </a:rPr>
              <a:t>2</a:t>
            </a:r>
            <a:r>
              <a:rPr lang="en-US" sz="2400">
                <a:latin typeface="Times New Roman" pitchFamily="18" charset="0"/>
              </a:rPr>
              <a:t>= = E</a:t>
            </a:r>
            <a:r>
              <a:rPr lang="en-US" sz="2400" baseline="-25000">
                <a:latin typeface="Times New Roman" pitchFamily="18" charset="0"/>
              </a:rPr>
              <a:t>1</a:t>
            </a:r>
            <a:r>
              <a:rPr lang="en-US" sz="2400">
                <a:latin typeface="Times New Roman" pitchFamily="18" charset="0"/>
              </a:rPr>
              <a:t>I</a:t>
            </a:r>
            <a:r>
              <a:rPr lang="en-US" sz="2400" baseline="-25000">
                <a:latin typeface="Times New Roman" pitchFamily="18" charset="0"/>
              </a:rPr>
              <a:t>1</a:t>
            </a:r>
            <a:r>
              <a:rPr lang="en-US" sz="2400">
                <a:latin typeface="Times New Roman" pitchFamily="18" charset="0"/>
              </a:rPr>
              <a:t>+E</a:t>
            </a:r>
            <a:r>
              <a:rPr lang="en-US" sz="2400" baseline="-25000">
                <a:latin typeface="Times New Roman" pitchFamily="18" charset="0"/>
              </a:rPr>
              <a:t>2</a:t>
            </a:r>
            <a:r>
              <a:rPr lang="en-US" sz="2400">
                <a:latin typeface="Times New Roman" pitchFamily="18" charset="0"/>
              </a:rPr>
              <a:t>I</a:t>
            </a:r>
            <a:r>
              <a:rPr lang="en-US" sz="2400" baseline="-25000">
                <a:latin typeface="Times New Roman" pitchFamily="18" charset="0"/>
              </a:rPr>
              <a:t>2</a:t>
            </a:r>
            <a:r>
              <a:rPr lang="en-US" sz="2400">
                <a:latin typeface="Times New Roman" pitchFamily="18" charset="0"/>
              </a:rPr>
              <a:t>+E</a:t>
            </a:r>
            <a:r>
              <a:rPr lang="en-US" sz="2400" baseline="-25000">
                <a:latin typeface="Times New Roman" pitchFamily="18" charset="0"/>
              </a:rPr>
              <a:t>3</a:t>
            </a:r>
            <a:r>
              <a:rPr lang="en-US" sz="2400">
                <a:latin typeface="Times New Roman" pitchFamily="18" charset="0"/>
              </a:rPr>
              <a:t>I</a:t>
            </a:r>
            <a:r>
              <a:rPr lang="en-US" sz="2400" baseline="-25000">
                <a:latin typeface="Times New Roman" pitchFamily="18" charset="0"/>
              </a:rPr>
              <a:t>3</a:t>
            </a:r>
          </a:p>
          <a:p>
            <a:pPr algn="ctr">
              <a:lnSpc>
                <a:spcPct val="140000"/>
              </a:lnSpc>
            </a:pPr>
            <a:endParaRPr lang="en-US" sz="2400">
              <a:latin typeface="Times New Roman" pitchFamily="18" charset="0"/>
            </a:endParaRPr>
          </a:p>
          <a:p>
            <a:pPr algn="ctr">
              <a:lnSpc>
                <a:spcPct val="140000"/>
              </a:lnSpc>
            </a:pPr>
            <a:r>
              <a:rPr lang="ru-RU" sz="2400">
                <a:latin typeface="Times New Roman" pitchFamily="18" charset="0"/>
              </a:rPr>
              <a:t>Поставляем значения и определяем:</a:t>
            </a:r>
          </a:p>
          <a:p>
            <a:pPr algn="ctr">
              <a:lnSpc>
                <a:spcPct val="140000"/>
              </a:lnSpc>
            </a:pPr>
            <a:r>
              <a:rPr lang="ru-RU" sz="2400">
                <a:latin typeface="Times New Roman" pitchFamily="18" charset="0"/>
              </a:rPr>
              <a:t>2365,56 = 2360,4</a:t>
            </a:r>
          </a:p>
        </p:txBody>
      </p:sp>
      <p:sp>
        <p:nvSpPr>
          <p:cNvPr id="96263" name="Text Box 7"/>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96263"/>
                                        </p:tgtEl>
                                        <p:attrNameLst>
                                          <p:attrName>style.visibility</p:attrName>
                                        </p:attrNameLst>
                                      </p:cBhvr>
                                      <p:to>
                                        <p:strVal val="visible"/>
                                      </p:to>
                                    </p:set>
                                    <p:animEffect transition="in" filter="wipe(down)">
                                      <p:cBhvr>
                                        <p:cTn id="7" dur="500"/>
                                        <p:tgtEl>
                                          <p:spTgt spid="96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4"/>
          <p:cNvSpPr>
            <a:spLocks noChangeArrowheads="1"/>
          </p:cNvSpPr>
          <p:nvPr/>
        </p:nvSpPr>
        <p:spPr bwMode="auto">
          <a:xfrm>
            <a:off x="468313" y="333375"/>
            <a:ext cx="8077200" cy="503238"/>
          </a:xfrm>
          <a:prstGeom prst="rect">
            <a:avLst/>
          </a:prstGeom>
          <a:noFill/>
          <a:ln w="9525">
            <a:noFill/>
            <a:miter lim="800000"/>
            <a:headEnd/>
            <a:tailEnd/>
          </a:ln>
        </p:spPr>
        <p:txBody>
          <a:bodyPr anchor="ctr"/>
          <a:lstStyle/>
          <a:p>
            <a:pPr algn="ctr">
              <a:lnSpc>
                <a:spcPct val="110000"/>
              </a:lnSpc>
            </a:pPr>
            <a:r>
              <a:rPr lang="ru-RU" sz="3600">
                <a:solidFill>
                  <a:schemeClr val="bg2"/>
                </a:solidFill>
                <a:latin typeface="Times New Roman" pitchFamily="18" charset="0"/>
                <a:cs typeface="Times New Roman" pitchFamily="18" charset="0"/>
              </a:rPr>
              <a:t>Задачи для самостоятельного решения</a:t>
            </a:r>
            <a:endParaRPr lang="ru-RU" sz="2800">
              <a:latin typeface="Times New Roman" pitchFamily="18" charset="0"/>
              <a:cs typeface="Times New Roman" pitchFamily="18" charset="0"/>
            </a:endParaRPr>
          </a:p>
        </p:txBody>
      </p:sp>
      <p:sp>
        <p:nvSpPr>
          <p:cNvPr id="30723" name="Rectangle 5"/>
          <p:cNvSpPr>
            <a:spLocks noChangeArrowheads="1"/>
          </p:cNvSpPr>
          <p:nvPr/>
        </p:nvSpPr>
        <p:spPr bwMode="auto">
          <a:xfrm>
            <a:off x="323850" y="1196975"/>
            <a:ext cx="8424863" cy="1311275"/>
          </a:xfrm>
          <a:prstGeom prst="rect">
            <a:avLst/>
          </a:prstGeom>
          <a:noFill/>
          <a:ln w="9525">
            <a:noFill/>
            <a:miter lim="800000"/>
            <a:headEnd/>
            <a:tailEnd/>
          </a:ln>
        </p:spPr>
        <p:txBody>
          <a:bodyPr anchor="ctr">
            <a:spAutoFit/>
          </a:bodyPr>
          <a:lstStyle/>
          <a:p>
            <a:pPr algn="ctr">
              <a:tabLst>
                <a:tab pos="5680075" algn="l"/>
                <a:tab pos="5770563" algn="l"/>
                <a:tab pos="5861050" algn="l"/>
                <a:tab pos="5951538" algn="l"/>
              </a:tabLst>
            </a:pPr>
            <a:r>
              <a:rPr lang="ru-RU" sz="2000" b="1" dirty="0">
                <a:latin typeface="Times New Roman" pitchFamily="18" charset="0"/>
              </a:rPr>
              <a:t>Анализ линейной электрической цепи постоянного тока</a:t>
            </a:r>
            <a:endParaRPr lang="ru-RU" sz="2000" dirty="0">
              <a:latin typeface="Times New Roman" pitchFamily="18" charset="0"/>
            </a:endParaRPr>
          </a:p>
          <a:p>
            <a:pPr algn="ctr">
              <a:tabLst>
                <a:tab pos="5680075" algn="l"/>
                <a:tab pos="5770563" algn="l"/>
                <a:tab pos="5861050" algn="l"/>
                <a:tab pos="5951538" algn="l"/>
              </a:tabLst>
            </a:pPr>
            <a:r>
              <a:rPr lang="ru-RU" sz="2000" dirty="0">
                <a:latin typeface="Times New Roman" pitchFamily="18" charset="0"/>
              </a:rPr>
              <a:t>1. Составить уравнения по законам </a:t>
            </a:r>
            <a:r>
              <a:rPr lang="ru-RU" sz="2000" dirty="0" smtClean="0">
                <a:latin typeface="Times New Roman" pitchFamily="18" charset="0"/>
              </a:rPr>
              <a:t>Кирхгофа и определить </a:t>
            </a:r>
            <a:r>
              <a:rPr lang="ru-RU" sz="2000" dirty="0">
                <a:latin typeface="Times New Roman" pitchFamily="18" charset="0"/>
              </a:rPr>
              <a:t>токи во всех ветвях </a:t>
            </a:r>
            <a:r>
              <a:rPr lang="ru-RU" sz="2000" dirty="0" smtClean="0">
                <a:latin typeface="Times New Roman" pitchFamily="18" charset="0"/>
              </a:rPr>
              <a:t>цепи</a:t>
            </a:r>
            <a:endParaRPr lang="ru-RU" sz="2000" dirty="0">
              <a:latin typeface="Times New Roman" pitchFamily="18" charset="0"/>
            </a:endParaRPr>
          </a:p>
          <a:p>
            <a:pPr algn="ctr">
              <a:tabLst>
                <a:tab pos="5680075" algn="l"/>
                <a:tab pos="5770563" algn="l"/>
                <a:tab pos="5861050" algn="l"/>
                <a:tab pos="5951538" algn="l"/>
              </a:tabLst>
            </a:pPr>
            <a:r>
              <a:rPr lang="ru-RU" sz="2000" dirty="0">
                <a:latin typeface="Times New Roman" pitchFamily="18" charset="0"/>
              </a:rPr>
              <a:t>2</a:t>
            </a:r>
            <a:r>
              <a:rPr lang="ru-RU" sz="2000" dirty="0" smtClean="0">
                <a:latin typeface="Times New Roman" pitchFamily="18" charset="0"/>
              </a:rPr>
              <a:t>. </a:t>
            </a:r>
            <a:r>
              <a:rPr lang="ru-RU" sz="2000" dirty="0">
                <a:latin typeface="Times New Roman" pitchFamily="18" charset="0"/>
              </a:rPr>
              <a:t>Проверить баланс мощностей цепи.</a:t>
            </a:r>
          </a:p>
        </p:txBody>
      </p:sp>
      <p:sp>
        <p:nvSpPr>
          <p:cNvPr id="30724" name="Text Box 7"/>
          <p:cNvSpPr txBox="1">
            <a:spLocks noChangeArrowheads="1"/>
          </p:cNvSpPr>
          <p:nvPr/>
        </p:nvSpPr>
        <p:spPr bwMode="auto">
          <a:xfrm>
            <a:off x="250825" y="2852738"/>
            <a:ext cx="4127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a:t>
            </a:r>
          </a:p>
        </p:txBody>
      </p:sp>
      <p:sp>
        <p:nvSpPr>
          <p:cNvPr id="30725" name="Text Box 9"/>
          <p:cNvSpPr txBox="1">
            <a:spLocks noChangeArrowheads="1"/>
          </p:cNvSpPr>
          <p:nvPr/>
        </p:nvSpPr>
        <p:spPr bwMode="auto">
          <a:xfrm>
            <a:off x="4932363" y="2924175"/>
            <a:ext cx="4127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a:t>
            </a:r>
          </a:p>
        </p:txBody>
      </p:sp>
      <p:pic>
        <p:nvPicPr>
          <p:cNvPr id="30726" name="Picture 12"/>
          <p:cNvPicPr>
            <a:picLocks noChangeAspect="1" noChangeArrowheads="1"/>
          </p:cNvPicPr>
          <p:nvPr/>
        </p:nvPicPr>
        <p:blipFill>
          <a:blip r:embed="rId3" cstate="print"/>
          <a:srcRect/>
          <a:stretch>
            <a:fillRect/>
          </a:stretch>
        </p:blipFill>
        <p:spPr bwMode="auto">
          <a:xfrm>
            <a:off x="1187450" y="3068638"/>
            <a:ext cx="2324100" cy="2809875"/>
          </a:xfrm>
          <a:prstGeom prst="rect">
            <a:avLst/>
          </a:prstGeom>
          <a:noFill/>
          <a:ln w="9525">
            <a:noFill/>
            <a:miter lim="800000"/>
            <a:headEnd/>
            <a:tailEnd/>
          </a:ln>
        </p:spPr>
      </p:pic>
      <p:pic>
        <p:nvPicPr>
          <p:cNvPr id="30727" name="Picture 13"/>
          <p:cNvPicPr>
            <a:picLocks noChangeAspect="1" noChangeArrowheads="1"/>
          </p:cNvPicPr>
          <p:nvPr/>
        </p:nvPicPr>
        <p:blipFill>
          <a:blip r:embed="rId4" cstate="print"/>
          <a:srcRect/>
          <a:stretch>
            <a:fillRect/>
          </a:stretch>
        </p:blipFill>
        <p:spPr bwMode="auto">
          <a:xfrm>
            <a:off x="5435600" y="2997200"/>
            <a:ext cx="2952750" cy="2943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86020">
                                            <p:txEl>
                                              <p:pRg st="0" end="0"/>
                                            </p:txEl>
                                          </p:spTgt>
                                        </p:tgtEl>
                                        <p:attrNameLst>
                                          <p:attrName>style.visibility</p:attrName>
                                        </p:attrNameLst>
                                      </p:cBhvr>
                                      <p:to>
                                        <p:strVal val="visible"/>
                                      </p:to>
                                    </p:set>
                                    <p:animEffect transition="in" filter="box(out)">
                                      <p:cBhvr>
                                        <p:cTn id="7" dur="500"/>
                                        <p:tgtEl>
                                          <p:spTgt spid="86020">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0"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304800" y="2514600"/>
            <a:ext cx="4127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5.</a:t>
            </a:r>
          </a:p>
        </p:txBody>
      </p:sp>
      <p:sp>
        <p:nvSpPr>
          <p:cNvPr id="31747" name="Rectangle 5"/>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1748" name="Text Box 6"/>
          <p:cNvSpPr txBox="1">
            <a:spLocks noChangeArrowheads="1"/>
          </p:cNvSpPr>
          <p:nvPr/>
        </p:nvSpPr>
        <p:spPr bwMode="auto">
          <a:xfrm>
            <a:off x="5105400" y="2514600"/>
            <a:ext cx="4127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6.</a:t>
            </a:r>
          </a:p>
        </p:txBody>
      </p:sp>
      <p:sp>
        <p:nvSpPr>
          <p:cNvPr id="31749" name="Text Box 7"/>
          <p:cNvSpPr txBox="1">
            <a:spLocks noChangeArrowheads="1"/>
          </p:cNvSpPr>
          <p:nvPr/>
        </p:nvSpPr>
        <p:spPr bwMode="auto">
          <a:xfrm>
            <a:off x="304800" y="4724400"/>
            <a:ext cx="4127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7.</a:t>
            </a:r>
          </a:p>
        </p:txBody>
      </p:sp>
      <p:sp>
        <p:nvSpPr>
          <p:cNvPr id="31750" name="Text Box 8"/>
          <p:cNvSpPr txBox="1">
            <a:spLocks noChangeArrowheads="1"/>
          </p:cNvSpPr>
          <p:nvPr/>
        </p:nvSpPr>
        <p:spPr bwMode="auto">
          <a:xfrm>
            <a:off x="5003800" y="4652963"/>
            <a:ext cx="4127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8.</a:t>
            </a:r>
          </a:p>
        </p:txBody>
      </p:sp>
      <p:sp>
        <p:nvSpPr>
          <p:cNvPr id="31751" name="Text Box 9"/>
          <p:cNvSpPr txBox="1">
            <a:spLocks noChangeArrowheads="1"/>
          </p:cNvSpPr>
          <p:nvPr/>
        </p:nvSpPr>
        <p:spPr bwMode="auto">
          <a:xfrm>
            <a:off x="304800" y="457200"/>
            <a:ext cx="4127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3.</a:t>
            </a:r>
          </a:p>
        </p:txBody>
      </p:sp>
      <p:sp>
        <p:nvSpPr>
          <p:cNvPr id="31752" name="Text Box 10"/>
          <p:cNvSpPr txBox="1">
            <a:spLocks noChangeArrowheads="1"/>
          </p:cNvSpPr>
          <p:nvPr/>
        </p:nvSpPr>
        <p:spPr bwMode="auto">
          <a:xfrm>
            <a:off x="5181600" y="381000"/>
            <a:ext cx="4127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4.</a:t>
            </a:r>
          </a:p>
        </p:txBody>
      </p:sp>
      <p:sp>
        <p:nvSpPr>
          <p:cNvPr id="31753" name="Rectangle 16"/>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1754" name="Picture 24"/>
          <p:cNvPicPr>
            <a:picLocks noChangeAspect="1" noChangeArrowheads="1"/>
          </p:cNvPicPr>
          <p:nvPr/>
        </p:nvPicPr>
        <p:blipFill>
          <a:blip r:embed="rId2" cstate="print"/>
          <a:srcRect/>
          <a:stretch>
            <a:fillRect/>
          </a:stretch>
        </p:blipFill>
        <p:spPr bwMode="auto">
          <a:xfrm>
            <a:off x="827088" y="476250"/>
            <a:ext cx="2208212" cy="2087563"/>
          </a:xfrm>
          <a:prstGeom prst="rect">
            <a:avLst/>
          </a:prstGeom>
          <a:noFill/>
          <a:ln w="9525">
            <a:noFill/>
            <a:miter lim="800000"/>
            <a:headEnd/>
            <a:tailEnd/>
          </a:ln>
        </p:spPr>
      </p:pic>
      <p:pic>
        <p:nvPicPr>
          <p:cNvPr id="31755" name="Picture 25"/>
          <p:cNvPicPr>
            <a:picLocks noChangeAspect="1" noChangeArrowheads="1"/>
          </p:cNvPicPr>
          <p:nvPr/>
        </p:nvPicPr>
        <p:blipFill>
          <a:blip r:embed="rId3" cstate="print"/>
          <a:srcRect/>
          <a:stretch>
            <a:fillRect/>
          </a:stretch>
        </p:blipFill>
        <p:spPr bwMode="auto">
          <a:xfrm>
            <a:off x="5867400" y="404813"/>
            <a:ext cx="2089150" cy="2058987"/>
          </a:xfrm>
          <a:prstGeom prst="rect">
            <a:avLst/>
          </a:prstGeom>
          <a:noFill/>
          <a:ln w="9525">
            <a:noFill/>
            <a:miter lim="800000"/>
            <a:headEnd/>
            <a:tailEnd/>
          </a:ln>
        </p:spPr>
      </p:pic>
      <p:pic>
        <p:nvPicPr>
          <p:cNvPr id="31756" name="Picture 26"/>
          <p:cNvPicPr>
            <a:picLocks noChangeAspect="1" noChangeArrowheads="1"/>
          </p:cNvPicPr>
          <p:nvPr/>
        </p:nvPicPr>
        <p:blipFill>
          <a:blip r:embed="rId4" cstate="print"/>
          <a:srcRect/>
          <a:stretch>
            <a:fillRect/>
          </a:stretch>
        </p:blipFill>
        <p:spPr bwMode="auto">
          <a:xfrm>
            <a:off x="900113" y="2565400"/>
            <a:ext cx="2447925" cy="2084388"/>
          </a:xfrm>
          <a:prstGeom prst="rect">
            <a:avLst/>
          </a:prstGeom>
          <a:noFill/>
          <a:ln w="9525">
            <a:noFill/>
            <a:miter lim="800000"/>
            <a:headEnd/>
            <a:tailEnd/>
          </a:ln>
        </p:spPr>
      </p:pic>
      <p:pic>
        <p:nvPicPr>
          <p:cNvPr id="31757" name="Picture 27"/>
          <p:cNvPicPr>
            <a:picLocks noChangeAspect="1" noChangeArrowheads="1"/>
          </p:cNvPicPr>
          <p:nvPr/>
        </p:nvPicPr>
        <p:blipFill>
          <a:blip r:embed="rId5" cstate="print"/>
          <a:srcRect/>
          <a:stretch>
            <a:fillRect/>
          </a:stretch>
        </p:blipFill>
        <p:spPr bwMode="auto">
          <a:xfrm>
            <a:off x="5724525" y="2565400"/>
            <a:ext cx="2012950" cy="2160588"/>
          </a:xfrm>
          <a:prstGeom prst="rect">
            <a:avLst/>
          </a:prstGeom>
          <a:noFill/>
          <a:ln w="9525">
            <a:noFill/>
            <a:miter lim="800000"/>
            <a:headEnd/>
            <a:tailEnd/>
          </a:ln>
        </p:spPr>
      </p:pic>
      <p:pic>
        <p:nvPicPr>
          <p:cNvPr id="31758" name="Picture 28"/>
          <p:cNvPicPr>
            <a:picLocks noChangeAspect="1" noChangeArrowheads="1"/>
          </p:cNvPicPr>
          <p:nvPr/>
        </p:nvPicPr>
        <p:blipFill>
          <a:blip r:embed="rId6" cstate="print"/>
          <a:srcRect/>
          <a:stretch>
            <a:fillRect/>
          </a:stretch>
        </p:blipFill>
        <p:spPr bwMode="auto">
          <a:xfrm>
            <a:off x="900113" y="4724400"/>
            <a:ext cx="2087562" cy="1882775"/>
          </a:xfrm>
          <a:prstGeom prst="rect">
            <a:avLst/>
          </a:prstGeom>
          <a:noFill/>
          <a:ln w="9525">
            <a:noFill/>
            <a:miter lim="800000"/>
            <a:headEnd/>
            <a:tailEnd/>
          </a:ln>
        </p:spPr>
      </p:pic>
      <p:pic>
        <p:nvPicPr>
          <p:cNvPr id="31759" name="Picture 29"/>
          <p:cNvPicPr>
            <a:picLocks noChangeAspect="1" noChangeArrowheads="1"/>
          </p:cNvPicPr>
          <p:nvPr/>
        </p:nvPicPr>
        <p:blipFill>
          <a:blip r:embed="rId7" cstate="print"/>
          <a:srcRect/>
          <a:stretch>
            <a:fillRect/>
          </a:stretch>
        </p:blipFill>
        <p:spPr bwMode="auto">
          <a:xfrm>
            <a:off x="5651500" y="4941888"/>
            <a:ext cx="2016125" cy="184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04800" y="25146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11.</a:t>
            </a:r>
          </a:p>
        </p:txBody>
      </p:sp>
      <p:sp>
        <p:nvSpPr>
          <p:cNvPr id="32771" name="Rectangle 3"/>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2772" name="Text Box 4"/>
          <p:cNvSpPr txBox="1">
            <a:spLocks noChangeArrowheads="1"/>
          </p:cNvSpPr>
          <p:nvPr/>
        </p:nvSpPr>
        <p:spPr bwMode="auto">
          <a:xfrm>
            <a:off x="5105400" y="25146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12.</a:t>
            </a:r>
          </a:p>
        </p:txBody>
      </p:sp>
      <p:sp>
        <p:nvSpPr>
          <p:cNvPr id="32773" name="Text Box 5"/>
          <p:cNvSpPr txBox="1">
            <a:spLocks noChangeArrowheads="1"/>
          </p:cNvSpPr>
          <p:nvPr/>
        </p:nvSpPr>
        <p:spPr bwMode="auto">
          <a:xfrm>
            <a:off x="304800" y="47244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13.</a:t>
            </a:r>
          </a:p>
        </p:txBody>
      </p:sp>
      <p:sp>
        <p:nvSpPr>
          <p:cNvPr id="32774" name="Text Box 6"/>
          <p:cNvSpPr txBox="1">
            <a:spLocks noChangeArrowheads="1"/>
          </p:cNvSpPr>
          <p:nvPr/>
        </p:nvSpPr>
        <p:spPr bwMode="auto">
          <a:xfrm>
            <a:off x="5003800" y="4652963"/>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14.</a:t>
            </a:r>
          </a:p>
        </p:txBody>
      </p:sp>
      <p:sp>
        <p:nvSpPr>
          <p:cNvPr id="32775" name="Text Box 7"/>
          <p:cNvSpPr txBox="1">
            <a:spLocks noChangeArrowheads="1"/>
          </p:cNvSpPr>
          <p:nvPr/>
        </p:nvSpPr>
        <p:spPr bwMode="auto">
          <a:xfrm>
            <a:off x="304800" y="457200"/>
            <a:ext cx="4127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9.</a:t>
            </a:r>
          </a:p>
        </p:txBody>
      </p:sp>
      <p:sp>
        <p:nvSpPr>
          <p:cNvPr id="32776" name="Text Box 8"/>
          <p:cNvSpPr txBox="1">
            <a:spLocks noChangeArrowheads="1"/>
          </p:cNvSpPr>
          <p:nvPr/>
        </p:nvSpPr>
        <p:spPr bwMode="auto">
          <a:xfrm>
            <a:off x="5181600" y="3810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10.</a:t>
            </a:r>
          </a:p>
        </p:txBody>
      </p:sp>
      <p:sp>
        <p:nvSpPr>
          <p:cNvPr id="32777" name="Rectangle 9"/>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2778" name="Picture 16"/>
          <p:cNvPicPr>
            <a:picLocks noChangeAspect="1" noChangeArrowheads="1"/>
          </p:cNvPicPr>
          <p:nvPr/>
        </p:nvPicPr>
        <p:blipFill>
          <a:blip r:embed="rId2" cstate="print"/>
          <a:srcRect/>
          <a:stretch>
            <a:fillRect/>
          </a:stretch>
        </p:blipFill>
        <p:spPr bwMode="auto">
          <a:xfrm>
            <a:off x="971550" y="620713"/>
            <a:ext cx="2808288" cy="1893887"/>
          </a:xfrm>
          <a:prstGeom prst="rect">
            <a:avLst/>
          </a:prstGeom>
          <a:noFill/>
          <a:ln w="9525">
            <a:noFill/>
            <a:miter lim="800000"/>
            <a:headEnd/>
            <a:tailEnd/>
          </a:ln>
        </p:spPr>
      </p:pic>
      <p:pic>
        <p:nvPicPr>
          <p:cNvPr id="32779" name="Picture 17"/>
          <p:cNvPicPr>
            <a:picLocks noChangeAspect="1" noChangeArrowheads="1"/>
          </p:cNvPicPr>
          <p:nvPr/>
        </p:nvPicPr>
        <p:blipFill>
          <a:blip r:embed="rId3" cstate="print"/>
          <a:srcRect/>
          <a:stretch>
            <a:fillRect/>
          </a:stretch>
        </p:blipFill>
        <p:spPr bwMode="auto">
          <a:xfrm>
            <a:off x="5795963" y="549275"/>
            <a:ext cx="2089150" cy="2058988"/>
          </a:xfrm>
          <a:prstGeom prst="rect">
            <a:avLst/>
          </a:prstGeom>
          <a:noFill/>
          <a:ln w="9525">
            <a:noFill/>
            <a:miter lim="800000"/>
            <a:headEnd/>
            <a:tailEnd/>
          </a:ln>
        </p:spPr>
      </p:pic>
      <p:pic>
        <p:nvPicPr>
          <p:cNvPr id="32780" name="Picture 18"/>
          <p:cNvPicPr>
            <a:picLocks noChangeAspect="1" noChangeArrowheads="1"/>
          </p:cNvPicPr>
          <p:nvPr/>
        </p:nvPicPr>
        <p:blipFill>
          <a:blip r:embed="rId4" cstate="print"/>
          <a:srcRect/>
          <a:stretch>
            <a:fillRect/>
          </a:stretch>
        </p:blipFill>
        <p:spPr bwMode="auto">
          <a:xfrm>
            <a:off x="1042988" y="2636838"/>
            <a:ext cx="1971675" cy="2087562"/>
          </a:xfrm>
          <a:prstGeom prst="rect">
            <a:avLst/>
          </a:prstGeom>
          <a:noFill/>
          <a:ln w="9525">
            <a:noFill/>
            <a:miter lim="800000"/>
            <a:headEnd/>
            <a:tailEnd/>
          </a:ln>
        </p:spPr>
      </p:pic>
      <p:pic>
        <p:nvPicPr>
          <p:cNvPr id="32781" name="Picture 19"/>
          <p:cNvPicPr>
            <a:picLocks noChangeAspect="1" noChangeArrowheads="1"/>
          </p:cNvPicPr>
          <p:nvPr/>
        </p:nvPicPr>
        <p:blipFill>
          <a:blip r:embed="rId5" cstate="print"/>
          <a:srcRect/>
          <a:stretch>
            <a:fillRect/>
          </a:stretch>
        </p:blipFill>
        <p:spPr bwMode="auto">
          <a:xfrm>
            <a:off x="5651500" y="2636838"/>
            <a:ext cx="2520950" cy="2038350"/>
          </a:xfrm>
          <a:prstGeom prst="rect">
            <a:avLst/>
          </a:prstGeom>
          <a:noFill/>
          <a:ln w="9525">
            <a:noFill/>
            <a:miter lim="800000"/>
            <a:headEnd/>
            <a:tailEnd/>
          </a:ln>
        </p:spPr>
      </p:pic>
      <p:pic>
        <p:nvPicPr>
          <p:cNvPr id="32782" name="Picture 20"/>
          <p:cNvPicPr>
            <a:picLocks noChangeAspect="1" noChangeArrowheads="1"/>
          </p:cNvPicPr>
          <p:nvPr/>
        </p:nvPicPr>
        <p:blipFill>
          <a:blip r:embed="rId6" cstate="print"/>
          <a:srcRect/>
          <a:stretch>
            <a:fillRect/>
          </a:stretch>
        </p:blipFill>
        <p:spPr bwMode="auto">
          <a:xfrm>
            <a:off x="971550" y="4724400"/>
            <a:ext cx="2376488" cy="1917700"/>
          </a:xfrm>
          <a:prstGeom prst="rect">
            <a:avLst/>
          </a:prstGeom>
          <a:noFill/>
          <a:ln w="9525">
            <a:noFill/>
            <a:miter lim="800000"/>
            <a:headEnd/>
            <a:tailEnd/>
          </a:ln>
        </p:spPr>
      </p:pic>
      <p:pic>
        <p:nvPicPr>
          <p:cNvPr id="32783" name="Picture 21"/>
          <p:cNvPicPr>
            <a:picLocks noChangeAspect="1" noChangeArrowheads="1"/>
          </p:cNvPicPr>
          <p:nvPr/>
        </p:nvPicPr>
        <p:blipFill>
          <a:blip r:embed="rId7" cstate="print"/>
          <a:srcRect/>
          <a:stretch>
            <a:fillRect/>
          </a:stretch>
        </p:blipFill>
        <p:spPr bwMode="auto">
          <a:xfrm>
            <a:off x="5651500" y="4700588"/>
            <a:ext cx="2016125" cy="201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304800" y="25146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17.</a:t>
            </a:r>
          </a:p>
        </p:txBody>
      </p:sp>
      <p:sp>
        <p:nvSpPr>
          <p:cNvPr id="33795" name="Rectangle 3"/>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3796" name="Text Box 4"/>
          <p:cNvSpPr txBox="1">
            <a:spLocks noChangeArrowheads="1"/>
          </p:cNvSpPr>
          <p:nvPr/>
        </p:nvSpPr>
        <p:spPr bwMode="auto">
          <a:xfrm>
            <a:off x="5105400" y="25146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18.</a:t>
            </a:r>
          </a:p>
        </p:txBody>
      </p:sp>
      <p:sp>
        <p:nvSpPr>
          <p:cNvPr id="33797" name="Text Box 5"/>
          <p:cNvSpPr txBox="1">
            <a:spLocks noChangeArrowheads="1"/>
          </p:cNvSpPr>
          <p:nvPr/>
        </p:nvSpPr>
        <p:spPr bwMode="auto">
          <a:xfrm>
            <a:off x="304800" y="47244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19.</a:t>
            </a:r>
          </a:p>
        </p:txBody>
      </p:sp>
      <p:sp>
        <p:nvSpPr>
          <p:cNvPr id="33798" name="Text Box 6"/>
          <p:cNvSpPr txBox="1">
            <a:spLocks noChangeArrowheads="1"/>
          </p:cNvSpPr>
          <p:nvPr/>
        </p:nvSpPr>
        <p:spPr bwMode="auto">
          <a:xfrm>
            <a:off x="5003800" y="4652963"/>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20.</a:t>
            </a:r>
          </a:p>
        </p:txBody>
      </p:sp>
      <p:sp>
        <p:nvSpPr>
          <p:cNvPr id="33799" name="Text Box 7"/>
          <p:cNvSpPr txBox="1">
            <a:spLocks noChangeArrowheads="1"/>
          </p:cNvSpPr>
          <p:nvPr/>
        </p:nvSpPr>
        <p:spPr bwMode="auto">
          <a:xfrm>
            <a:off x="304800" y="4572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15.</a:t>
            </a:r>
          </a:p>
        </p:txBody>
      </p:sp>
      <p:sp>
        <p:nvSpPr>
          <p:cNvPr id="33800" name="Text Box 8"/>
          <p:cNvSpPr txBox="1">
            <a:spLocks noChangeArrowheads="1"/>
          </p:cNvSpPr>
          <p:nvPr/>
        </p:nvSpPr>
        <p:spPr bwMode="auto">
          <a:xfrm>
            <a:off x="5181600" y="3810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16.</a:t>
            </a:r>
          </a:p>
        </p:txBody>
      </p:sp>
      <p:sp>
        <p:nvSpPr>
          <p:cNvPr id="33801" name="Rectangle 9"/>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3802" name="Picture 16"/>
          <p:cNvPicPr>
            <a:picLocks noChangeAspect="1" noChangeArrowheads="1"/>
          </p:cNvPicPr>
          <p:nvPr/>
        </p:nvPicPr>
        <p:blipFill>
          <a:blip r:embed="rId2" cstate="print"/>
          <a:srcRect/>
          <a:stretch>
            <a:fillRect/>
          </a:stretch>
        </p:blipFill>
        <p:spPr bwMode="auto">
          <a:xfrm>
            <a:off x="1042988" y="549275"/>
            <a:ext cx="2233612" cy="1871663"/>
          </a:xfrm>
          <a:prstGeom prst="rect">
            <a:avLst/>
          </a:prstGeom>
          <a:noFill/>
          <a:ln w="9525">
            <a:noFill/>
            <a:miter lim="800000"/>
            <a:headEnd/>
            <a:tailEnd/>
          </a:ln>
        </p:spPr>
      </p:pic>
      <p:pic>
        <p:nvPicPr>
          <p:cNvPr id="33803" name="Picture 17"/>
          <p:cNvPicPr>
            <a:picLocks noChangeAspect="1" noChangeArrowheads="1"/>
          </p:cNvPicPr>
          <p:nvPr/>
        </p:nvPicPr>
        <p:blipFill>
          <a:blip r:embed="rId3" cstate="print"/>
          <a:srcRect/>
          <a:stretch>
            <a:fillRect/>
          </a:stretch>
        </p:blipFill>
        <p:spPr bwMode="auto">
          <a:xfrm>
            <a:off x="5867400" y="476250"/>
            <a:ext cx="2087563" cy="2160588"/>
          </a:xfrm>
          <a:prstGeom prst="rect">
            <a:avLst/>
          </a:prstGeom>
          <a:noFill/>
          <a:ln w="9525">
            <a:noFill/>
            <a:miter lim="800000"/>
            <a:headEnd/>
            <a:tailEnd/>
          </a:ln>
        </p:spPr>
      </p:pic>
      <p:pic>
        <p:nvPicPr>
          <p:cNvPr id="33804" name="Picture 18"/>
          <p:cNvPicPr>
            <a:picLocks noChangeAspect="1" noChangeArrowheads="1"/>
          </p:cNvPicPr>
          <p:nvPr/>
        </p:nvPicPr>
        <p:blipFill>
          <a:blip r:embed="rId4" cstate="print"/>
          <a:srcRect/>
          <a:stretch>
            <a:fillRect/>
          </a:stretch>
        </p:blipFill>
        <p:spPr bwMode="auto">
          <a:xfrm>
            <a:off x="1116013" y="2565400"/>
            <a:ext cx="2052637" cy="2087563"/>
          </a:xfrm>
          <a:prstGeom prst="rect">
            <a:avLst/>
          </a:prstGeom>
          <a:noFill/>
          <a:ln w="9525">
            <a:noFill/>
            <a:miter lim="800000"/>
            <a:headEnd/>
            <a:tailEnd/>
          </a:ln>
        </p:spPr>
      </p:pic>
      <p:pic>
        <p:nvPicPr>
          <p:cNvPr id="33805" name="Picture 19"/>
          <p:cNvPicPr>
            <a:picLocks noChangeAspect="1" noChangeArrowheads="1"/>
          </p:cNvPicPr>
          <p:nvPr/>
        </p:nvPicPr>
        <p:blipFill>
          <a:blip r:embed="rId5" cstate="print"/>
          <a:srcRect/>
          <a:stretch>
            <a:fillRect/>
          </a:stretch>
        </p:blipFill>
        <p:spPr bwMode="auto">
          <a:xfrm>
            <a:off x="5867400" y="2708275"/>
            <a:ext cx="2017713" cy="1885950"/>
          </a:xfrm>
          <a:prstGeom prst="rect">
            <a:avLst/>
          </a:prstGeom>
          <a:noFill/>
          <a:ln w="9525">
            <a:noFill/>
            <a:miter lim="800000"/>
            <a:headEnd/>
            <a:tailEnd/>
          </a:ln>
        </p:spPr>
      </p:pic>
      <p:pic>
        <p:nvPicPr>
          <p:cNvPr id="33806" name="Picture 20"/>
          <p:cNvPicPr>
            <a:picLocks noChangeAspect="1" noChangeArrowheads="1"/>
          </p:cNvPicPr>
          <p:nvPr/>
        </p:nvPicPr>
        <p:blipFill>
          <a:blip r:embed="rId6" cstate="print"/>
          <a:srcRect/>
          <a:stretch>
            <a:fillRect/>
          </a:stretch>
        </p:blipFill>
        <p:spPr bwMode="auto">
          <a:xfrm>
            <a:off x="1042988" y="4652963"/>
            <a:ext cx="1944687" cy="1989137"/>
          </a:xfrm>
          <a:prstGeom prst="rect">
            <a:avLst/>
          </a:prstGeom>
          <a:noFill/>
          <a:ln w="9525">
            <a:noFill/>
            <a:miter lim="800000"/>
            <a:headEnd/>
            <a:tailEnd/>
          </a:ln>
        </p:spPr>
      </p:pic>
      <p:pic>
        <p:nvPicPr>
          <p:cNvPr id="33807" name="Picture 21"/>
          <p:cNvPicPr>
            <a:picLocks noChangeAspect="1" noChangeArrowheads="1"/>
          </p:cNvPicPr>
          <p:nvPr/>
        </p:nvPicPr>
        <p:blipFill>
          <a:blip r:embed="rId7" cstate="print"/>
          <a:srcRect/>
          <a:stretch>
            <a:fillRect/>
          </a:stretch>
        </p:blipFill>
        <p:spPr bwMode="auto">
          <a:xfrm>
            <a:off x="5867400" y="4652963"/>
            <a:ext cx="1774825" cy="193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04800" y="25146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23.</a:t>
            </a:r>
          </a:p>
        </p:txBody>
      </p:sp>
      <p:sp>
        <p:nvSpPr>
          <p:cNvPr id="34819" name="Rectangle 3"/>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4820" name="Text Box 4"/>
          <p:cNvSpPr txBox="1">
            <a:spLocks noChangeArrowheads="1"/>
          </p:cNvSpPr>
          <p:nvPr/>
        </p:nvSpPr>
        <p:spPr bwMode="auto">
          <a:xfrm>
            <a:off x="5105400" y="25146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24.</a:t>
            </a:r>
          </a:p>
        </p:txBody>
      </p:sp>
      <p:sp>
        <p:nvSpPr>
          <p:cNvPr id="34821" name="Text Box 5"/>
          <p:cNvSpPr txBox="1">
            <a:spLocks noChangeArrowheads="1"/>
          </p:cNvSpPr>
          <p:nvPr/>
        </p:nvSpPr>
        <p:spPr bwMode="auto">
          <a:xfrm>
            <a:off x="304800" y="47244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25.</a:t>
            </a:r>
          </a:p>
        </p:txBody>
      </p:sp>
      <p:sp>
        <p:nvSpPr>
          <p:cNvPr id="34822" name="Text Box 6"/>
          <p:cNvSpPr txBox="1">
            <a:spLocks noChangeArrowheads="1"/>
          </p:cNvSpPr>
          <p:nvPr/>
        </p:nvSpPr>
        <p:spPr bwMode="auto">
          <a:xfrm>
            <a:off x="5003800" y="4652963"/>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26.</a:t>
            </a:r>
          </a:p>
        </p:txBody>
      </p:sp>
      <p:sp>
        <p:nvSpPr>
          <p:cNvPr id="34823" name="Text Box 7"/>
          <p:cNvSpPr txBox="1">
            <a:spLocks noChangeArrowheads="1"/>
          </p:cNvSpPr>
          <p:nvPr/>
        </p:nvSpPr>
        <p:spPr bwMode="auto">
          <a:xfrm>
            <a:off x="304800" y="4572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21.</a:t>
            </a:r>
          </a:p>
        </p:txBody>
      </p:sp>
      <p:sp>
        <p:nvSpPr>
          <p:cNvPr id="34824" name="Text Box 8"/>
          <p:cNvSpPr txBox="1">
            <a:spLocks noChangeArrowheads="1"/>
          </p:cNvSpPr>
          <p:nvPr/>
        </p:nvSpPr>
        <p:spPr bwMode="auto">
          <a:xfrm>
            <a:off x="5181600" y="381000"/>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22.</a:t>
            </a:r>
          </a:p>
        </p:txBody>
      </p:sp>
      <p:sp>
        <p:nvSpPr>
          <p:cNvPr id="34825" name="Rectangle 9"/>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4826" name="Picture 16"/>
          <p:cNvPicPr>
            <a:picLocks noChangeAspect="1" noChangeArrowheads="1"/>
          </p:cNvPicPr>
          <p:nvPr/>
        </p:nvPicPr>
        <p:blipFill>
          <a:blip r:embed="rId2" cstate="print"/>
          <a:srcRect/>
          <a:stretch>
            <a:fillRect/>
          </a:stretch>
        </p:blipFill>
        <p:spPr bwMode="auto">
          <a:xfrm>
            <a:off x="900113" y="476250"/>
            <a:ext cx="2232025" cy="2089150"/>
          </a:xfrm>
          <a:prstGeom prst="rect">
            <a:avLst/>
          </a:prstGeom>
          <a:noFill/>
          <a:ln w="9525">
            <a:noFill/>
            <a:miter lim="800000"/>
            <a:headEnd/>
            <a:tailEnd/>
          </a:ln>
        </p:spPr>
      </p:pic>
      <p:pic>
        <p:nvPicPr>
          <p:cNvPr id="34827" name="Picture 17"/>
          <p:cNvPicPr>
            <a:picLocks noChangeAspect="1" noChangeArrowheads="1"/>
          </p:cNvPicPr>
          <p:nvPr/>
        </p:nvPicPr>
        <p:blipFill>
          <a:blip r:embed="rId3" cstate="print"/>
          <a:srcRect/>
          <a:stretch>
            <a:fillRect/>
          </a:stretch>
        </p:blipFill>
        <p:spPr bwMode="auto">
          <a:xfrm>
            <a:off x="5724525" y="476250"/>
            <a:ext cx="2074863" cy="2016125"/>
          </a:xfrm>
          <a:prstGeom prst="rect">
            <a:avLst/>
          </a:prstGeom>
          <a:noFill/>
          <a:ln w="9525">
            <a:noFill/>
            <a:miter lim="800000"/>
            <a:headEnd/>
            <a:tailEnd/>
          </a:ln>
        </p:spPr>
      </p:pic>
      <p:pic>
        <p:nvPicPr>
          <p:cNvPr id="34828" name="Picture 18"/>
          <p:cNvPicPr>
            <a:picLocks noChangeAspect="1" noChangeArrowheads="1"/>
          </p:cNvPicPr>
          <p:nvPr/>
        </p:nvPicPr>
        <p:blipFill>
          <a:blip r:embed="rId4" cstate="print"/>
          <a:srcRect/>
          <a:stretch>
            <a:fillRect/>
          </a:stretch>
        </p:blipFill>
        <p:spPr bwMode="auto">
          <a:xfrm>
            <a:off x="5795963" y="2565400"/>
            <a:ext cx="2074862" cy="2160588"/>
          </a:xfrm>
          <a:prstGeom prst="rect">
            <a:avLst/>
          </a:prstGeom>
          <a:noFill/>
          <a:ln w="9525">
            <a:noFill/>
            <a:miter lim="800000"/>
            <a:headEnd/>
            <a:tailEnd/>
          </a:ln>
        </p:spPr>
      </p:pic>
      <p:pic>
        <p:nvPicPr>
          <p:cNvPr id="34829" name="Picture 19"/>
          <p:cNvPicPr>
            <a:picLocks noChangeAspect="1" noChangeArrowheads="1"/>
          </p:cNvPicPr>
          <p:nvPr/>
        </p:nvPicPr>
        <p:blipFill>
          <a:blip r:embed="rId5" cstate="print"/>
          <a:srcRect/>
          <a:stretch>
            <a:fillRect/>
          </a:stretch>
        </p:blipFill>
        <p:spPr bwMode="auto">
          <a:xfrm>
            <a:off x="827088" y="4797425"/>
            <a:ext cx="1871662" cy="1820863"/>
          </a:xfrm>
          <a:prstGeom prst="rect">
            <a:avLst/>
          </a:prstGeom>
          <a:noFill/>
          <a:ln w="9525">
            <a:noFill/>
            <a:miter lim="800000"/>
            <a:headEnd/>
            <a:tailEnd/>
          </a:ln>
        </p:spPr>
      </p:pic>
      <p:pic>
        <p:nvPicPr>
          <p:cNvPr id="34830" name="Picture 20"/>
          <p:cNvPicPr>
            <a:picLocks noChangeAspect="1" noChangeArrowheads="1"/>
          </p:cNvPicPr>
          <p:nvPr/>
        </p:nvPicPr>
        <p:blipFill>
          <a:blip r:embed="rId6" cstate="print"/>
          <a:srcRect/>
          <a:stretch>
            <a:fillRect/>
          </a:stretch>
        </p:blipFill>
        <p:spPr bwMode="auto">
          <a:xfrm>
            <a:off x="5795963" y="4941888"/>
            <a:ext cx="2397125" cy="1668462"/>
          </a:xfrm>
          <a:prstGeom prst="rect">
            <a:avLst/>
          </a:prstGeom>
          <a:noFill/>
          <a:ln w="9525">
            <a:noFill/>
            <a:miter lim="800000"/>
            <a:headEnd/>
            <a:tailEnd/>
          </a:ln>
        </p:spPr>
      </p:pic>
      <p:pic>
        <p:nvPicPr>
          <p:cNvPr id="34831" name="Picture 22"/>
          <p:cNvPicPr>
            <a:picLocks noChangeAspect="1" noChangeArrowheads="1"/>
          </p:cNvPicPr>
          <p:nvPr/>
        </p:nvPicPr>
        <p:blipFill>
          <a:blip r:embed="rId7" cstate="print"/>
          <a:srcRect/>
          <a:stretch>
            <a:fillRect/>
          </a:stretch>
        </p:blipFill>
        <p:spPr bwMode="auto">
          <a:xfrm>
            <a:off x="827088" y="2781300"/>
            <a:ext cx="2232025" cy="193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304800" y="2343323"/>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29.</a:t>
            </a:r>
          </a:p>
        </p:txBody>
      </p:sp>
      <p:sp>
        <p:nvSpPr>
          <p:cNvPr id="35843" name="Rectangle 3"/>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5844" name="Text Box 4"/>
          <p:cNvSpPr txBox="1">
            <a:spLocks noChangeArrowheads="1"/>
          </p:cNvSpPr>
          <p:nvPr/>
        </p:nvSpPr>
        <p:spPr bwMode="auto">
          <a:xfrm>
            <a:off x="5105400" y="2343323"/>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30.</a:t>
            </a:r>
          </a:p>
        </p:txBody>
      </p:sp>
      <p:sp>
        <p:nvSpPr>
          <p:cNvPr id="35845" name="Text Box 7"/>
          <p:cNvSpPr txBox="1">
            <a:spLocks noChangeArrowheads="1"/>
          </p:cNvSpPr>
          <p:nvPr/>
        </p:nvSpPr>
        <p:spPr bwMode="auto">
          <a:xfrm>
            <a:off x="304800" y="285923"/>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27.</a:t>
            </a:r>
          </a:p>
        </p:txBody>
      </p:sp>
      <p:sp>
        <p:nvSpPr>
          <p:cNvPr id="35846" name="Text Box 8"/>
          <p:cNvSpPr txBox="1">
            <a:spLocks noChangeArrowheads="1"/>
          </p:cNvSpPr>
          <p:nvPr/>
        </p:nvSpPr>
        <p:spPr bwMode="auto">
          <a:xfrm>
            <a:off x="5181600" y="209723"/>
            <a:ext cx="565150" cy="457200"/>
          </a:xfrm>
          <a:prstGeom prst="rect">
            <a:avLst/>
          </a:prstGeom>
          <a:noFill/>
          <a:ln w="9525">
            <a:noFill/>
            <a:miter lim="800000"/>
            <a:headEnd/>
            <a:tailEnd/>
          </a:ln>
        </p:spPr>
        <p:txBody>
          <a:bodyPr wrap="none">
            <a:spAutoFit/>
          </a:bodyPr>
          <a:lstStyle/>
          <a:p>
            <a:r>
              <a:rPr lang="ru-RU" sz="2400">
                <a:solidFill>
                  <a:srgbClr val="284C6A"/>
                </a:solidFill>
                <a:latin typeface="Times New Roman" pitchFamily="18" charset="0"/>
              </a:rPr>
              <a:t>28.</a:t>
            </a:r>
          </a:p>
        </p:txBody>
      </p:sp>
      <p:sp>
        <p:nvSpPr>
          <p:cNvPr id="35847" name="Rectangle 9"/>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5848" name="Picture 15"/>
          <p:cNvPicPr>
            <a:picLocks noChangeAspect="1" noChangeArrowheads="1"/>
          </p:cNvPicPr>
          <p:nvPr/>
        </p:nvPicPr>
        <p:blipFill>
          <a:blip r:embed="rId2" cstate="print"/>
          <a:srcRect/>
          <a:stretch>
            <a:fillRect/>
          </a:stretch>
        </p:blipFill>
        <p:spPr bwMode="auto">
          <a:xfrm>
            <a:off x="971550" y="332656"/>
            <a:ext cx="2305050" cy="2001837"/>
          </a:xfrm>
          <a:prstGeom prst="rect">
            <a:avLst/>
          </a:prstGeom>
          <a:noFill/>
          <a:ln w="9525">
            <a:noFill/>
            <a:miter lim="800000"/>
            <a:headEnd/>
            <a:tailEnd/>
          </a:ln>
        </p:spPr>
      </p:pic>
      <p:pic>
        <p:nvPicPr>
          <p:cNvPr id="35849" name="Picture 16"/>
          <p:cNvPicPr>
            <a:picLocks noChangeAspect="1" noChangeArrowheads="1"/>
          </p:cNvPicPr>
          <p:nvPr/>
        </p:nvPicPr>
        <p:blipFill>
          <a:blip r:embed="rId3" cstate="print"/>
          <a:srcRect/>
          <a:stretch>
            <a:fillRect/>
          </a:stretch>
        </p:blipFill>
        <p:spPr bwMode="auto">
          <a:xfrm>
            <a:off x="5867400" y="377998"/>
            <a:ext cx="1954213" cy="2087563"/>
          </a:xfrm>
          <a:prstGeom prst="rect">
            <a:avLst/>
          </a:prstGeom>
          <a:noFill/>
          <a:ln w="9525">
            <a:noFill/>
            <a:miter lim="800000"/>
            <a:headEnd/>
            <a:tailEnd/>
          </a:ln>
        </p:spPr>
      </p:pic>
      <p:pic>
        <p:nvPicPr>
          <p:cNvPr id="35850" name="Picture 17"/>
          <p:cNvPicPr>
            <a:picLocks noChangeAspect="1" noChangeArrowheads="1"/>
          </p:cNvPicPr>
          <p:nvPr/>
        </p:nvPicPr>
        <p:blipFill>
          <a:blip r:embed="rId4" cstate="print"/>
          <a:srcRect/>
          <a:stretch>
            <a:fillRect/>
          </a:stretch>
        </p:blipFill>
        <p:spPr bwMode="auto">
          <a:xfrm>
            <a:off x="971550" y="2348880"/>
            <a:ext cx="2232025" cy="1971675"/>
          </a:xfrm>
          <a:prstGeom prst="rect">
            <a:avLst/>
          </a:prstGeom>
          <a:noFill/>
          <a:ln w="9525">
            <a:noFill/>
            <a:miter lim="800000"/>
            <a:headEnd/>
            <a:tailEnd/>
          </a:ln>
        </p:spPr>
      </p:pic>
      <p:pic>
        <p:nvPicPr>
          <p:cNvPr id="35851" name="Picture 18"/>
          <p:cNvPicPr>
            <a:picLocks noChangeAspect="1" noChangeArrowheads="1"/>
          </p:cNvPicPr>
          <p:nvPr/>
        </p:nvPicPr>
        <p:blipFill>
          <a:blip r:embed="rId5" cstate="print"/>
          <a:srcRect/>
          <a:stretch>
            <a:fillRect/>
          </a:stretch>
        </p:blipFill>
        <p:spPr bwMode="auto">
          <a:xfrm>
            <a:off x="5724525" y="2492896"/>
            <a:ext cx="2447925" cy="1897062"/>
          </a:xfrm>
          <a:prstGeom prst="rect">
            <a:avLst/>
          </a:prstGeom>
          <a:noFill/>
          <a:ln w="9525">
            <a:noFill/>
            <a:miter lim="800000"/>
            <a:headEnd/>
            <a:tailEnd/>
          </a:ln>
        </p:spPr>
      </p:pic>
      <p:sp>
        <p:nvSpPr>
          <p:cNvPr id="12" name="Text Box 7"/>
          <p:cNvSpPr txBox="1">
            <a:spLocks noChangeArrowheads="1"/>
          </p:cNvSpPr>
          <p:nvPr/>
        </p:nvSpPr>
        <p:spPr bwMode="auto">
          <a:xfrm>
            <a:off x="342826" y="441196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31</a:t>
            </a:r>
            <a:r>
              <a:rPr lang="ru-RU" sz="2400" dirty="0">
                <a:solidFill>
                  <a:srgbClr val="284C6A"/>
                </a:solidFill>
                <a:latin typeface="Times New Roman" pitchFamily="18" charset="0"/>
              </a:rPr>
              <a:t>.</a:t>
            </a:r>
          </a:p>
        </p:txBody>
      </p:sp>
      <p:sp>
        <p:nvSpPr>
          <p:cNvPr id="13" name="Text Box 9"/>
          <p:cNvSpPr txBox="1">
            <a:spLocks noChangeArrowheads="1"/>
          </p:cNvSpPr>
          <p:nvPr/>
        </p:nvSpPr>
        <p:spPr bwMode="auto">
          <a:xfrm>
            <a:off x="5239370" y="4483968"/>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32</a:t>
            </a:r>
            <a:r>
              <a:rPr lang="ru-RU" sz="2400" dirty="0">
                <a:solidFill>
                  <a:srgbClr val="284C6A"/>
                </a:solidFill>
                <a:latin typeface="Times New Roman" pitchFamily="18" charset="0"/>
              </a:rPr>
              <a:t>.</a:t>
            </a:r>
          </a:p>
        </p:txBody>
      </p:sp>
      <p:pic>
        <p:nvPicPr>
          <p:cNvPr id="14" name="Picture 12"/>
          <p:cNvPicPr>
            <a:picLocks noChangeAspect="1" noChangeArrowheads="1"/>
          </p:cNvPicPr>
          <p:nvPr/>
        </p:nvPicPr>
        <p:blipFill>
          <a:blip r:embed="rId6" cstate="print"/>
          <a:srcRect/>
          <a:stretch>
            <a:fillRect/>
          </a:stretch>
        </p:blipFill>
        <p:spPr bwMode="auto">
          <a:xfrm>
            <a:off x="1355480" y="4395293"/>
            <a:ext cx="1940482" cy="2346075"/>
          </a:xfrm>
          <a:prstGeom prst="rect">
            <a:avLst/>
          </a:prstGeom>
          <a:noFill/>
          <a:ln w="9525">
            <a:noFill/>
            <a:miter lim="800000"/>
            <a:headEnd/>
            <a:tailEnd/>
          </a:ln>
        </p:spPr>
      </p:pic>
      <p:pic>
        <p:nvPicPr>
          <p:cNvPr id="15" name="Picture 13"/>
          <p:cNvPicPr>
            <a:picLocks noChangeAspect="1" noChangeArrowheads="1"/>
          </p:cNvPicPr>
          <p:nvPr/>
        </p:nvPicPr>
        <p:blipFill>
          <a:blip r:embed="rId7" cstate="print"/>
          <a:srcRect/>
          <a:stretch>
            <a:fillRect/>
          </a:stretch>
        </p:blipFill>
        <p:spPr bwMode="auto">
          <a:xfrm>
            <a:off x="5788893" y="4437558"/>
            <a:ext cx="2383507" cy="23758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3048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35</a:t>
            </a:r>
            <a:r>
              <a:rPr lang="ru-RU" sz="2400" dirty="0">
                <a:solidFill>
                  <a:srgbClr val="284C6A"/>
                </a:solidFill>
                <a:latin typeface="Times New Roman" pitchFamily="18" charset="0"/>
              </a:rPr>
              <a:t>.</a:t>
            </a:r>
          </a:p>
        </p:txBody>
      </p:sp>
      <p:sp>
        <p:nvSpPr>
          <p:cNvPr id="31747" name="Rectangle 5"/>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1748" name="Text Box 6"/>
          <p:cNvSpPr txBox="1">
            <a:spLocks noChangeArrowheads="1"/>
          </p:cNvSpPr>
          <p:nvPr/>
        </p:nvSpPr>
        <p:spPr bwMode="auto">
          <a:xfrm>
            <a:off x="51054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36</a:t>
            </a:r>
            <a:r>
              <a:rPr lang="ru-RU" sz="2400" dirty="0">
                <a:solidFill>
                  <a:srgbClr val="284C6A"/>
                </a:solidFill>
                <a:latin typeface="Times New Roman" pitchFamily="18" charset="0"/>
              </a:rPr>
              <a:t>.</a:t>
            </a:r>
          </a:p>
        </p:txBody>
      </p:sp>
      <p:sp>
        <p:nvSpPr>
          <p:cNvPr id="31749" name="Text Box 7"/>
          <p:cNvSpPr txBox="1">
            <a:spLocks noChangeArrowheads="1"/>
          </p:cNvSpPr>
          <p:nvPr/>
        </p:nvSpPr>
        <p:spPr bwMode="auto">
          <a:xfrm>
            <a:off x="304800" y="47244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37</a:t>
            </a:r>
            <a:r>
              <a:rPr lang="ru-RU" sz="2400" dirty="0">
                <a:solidFill>
                  <a:srgbClr val="284C6A"/>
                </a:solidFill>
                <a:latin typeface="Times New Roman" pitchFamily="18" charset="0"/>
              </a:rPr>
              <a:t>.</a:t>
            </a:r>
          </a:p>
        </p:txBody>
      </p:sp>
      <p:sp>
        <p:nvSpPr>
          <p:cNvPr id="31750" name="Text Box 8"/>
          <p:cNvSpPr txBox="1">
            <a:spLocks noChangeArrowheads="1"/>
          </p:cNvSpPr>
          <p:nvPr/>
        </p:nvSpPr>
        <p:spPr bwMode="auto">
          <a:xfrm>
            <a:off x="5003800" y="4652963"/>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38</a:t>
            </a:r>
            <a:r>
              <a:rPr lang="ru-RU" sz="2400" dirty="0">
                <a:solidFill>
                  <a:srgbClr val="284C6A"/>
                </a:solidFill>
                <a:latin typeface="Times New Roman" pitchFamily="18" charset="0"/>
              </a:rPr>
              <a:t>.</a:t>
            </a:r>
          </a:p>
        </p:txBody>
      </p:sp>
      <p:sp>
        <p:nvSpPr>
          <p:cNvPr id="31751" name="Text Box 9"/>
          <p:cNvSpPr txBox="1">
            <a:spLocks noChangeArrowheads="1"/>
          </p:cNvSpPr>
          <p:nvPr/>
        </p:nvSpPr>
        <p:spPr bwMode="auto">
          <a:xfrm>
            <a:off x="304800" y="4572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33</a:t>
            </a:r>
            <a:r>
              <a:rPr lang="ru-RU" sz="2400" dirty="0">
                <a:solidFill>
                  <a:srgbClr val="284C6A"/>
                </a:solidFill>
                <a:latin typeface="Times New Roman" pitchFamily="18" charset="0"/>
              </a:rPr>
              <a:t>.</a:t>
            </a:r>
          </a:p>
        </p:txBody>
      </p:sp>
      <p:sp>
        <p:nvSpPr>
          <p:cNvPr id="31752" name="Text Box 10"/>
          <p:cNvSpPr txBox="1">
            <a:spLocks noChangeArrowheads="1"/>
          </p:cNvSpPr>
          <p:nvPr/>
        </p:nvSpPr>
        <p:spPr bwMode="auto">
          <a:xfrm>
            <a:off x="5181600" y="3810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34</a:t>
            </a:r>
            <a:r>
              <a:rPr lang="ru-RU" sz="2400" dirty="0">
                <a:solidFill>
                  <a:srgbClr val="284C6A"/>
                </a:solidFill>
                <a:latin typeface="Times New Roman" pitchFamily="18" charset="0"/>
              </a:rPr>
              <a:t>.</a:t>
            </a:r>
          </a:p>
        </p:txBody>
      </p:sp>
      <p:sp>
        <p:nvSpPr>
          <p:cNvPr id="31753" name="Rectangle 16"/>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1754" name="Picture 24"/>
          <p:cNvPicPr>
            <a:picLocks noChangeAspect="1" noChangeArrowheads="1"/>
          </p:cNvPicPr>
          <p:nvPr/>
        </p:nvPicPr>
        <p:blipFill>
          <a:blip r:embed="rId2" cstate="print"/>
          <a:srcRect/>
          <a:stretch>
            <a:fillRect/>
          </a:stretch>
        </p:blipFill>
        <p:spPr bwMode="auto">
          <a:xfrm>
            <a:off x="827088" y="476250"/>
            <a:ext cx="2208212" cy="2087563"/>
          </a:xfrm>
          <a:prstGeom prst="rect">
            <a:avLst/>
          </a:prstGeom>
          <a:noFill/>
          <a:ln w="9525">
            <a:noFill/>
            <a:miter lim="800000"/>
            <a:headEnd/>
            <a:tailEnd/>
          </a:ln>
        </p:spPr>
      </p:pic>
      <p:pic>
        <p:nvPicPr>
          <p:cNvPr id="31755" name="Picture 25"/>
          <p:cNvPicPr>
            <a:picLocks noChangeAspect="1" noChangeArrowheads="1"/>
          </p:cNvPicPr>
          <p:nvPr/>
        </p:nvPicPr>
        <p:blipFill>
          <a:blip r:embed="rId3" cstate="print"/>
          <a:srcRect/>
          <a:stretch>
            <a:fillRect/>
          </a:stretch>
        </p:blipFill>
        <p:spPr bwMode="auto">
          <a:xfrm>
            <a:off x="5867400" y="404813"/>
            <a:ext cx="2089150" cy="2058987"/>
          </a:xfrm>
          <a:prstGeom prst="rect">
            <a:avLst/>
          </a:prstGeom>
          <a:noFill/>
          <a:ln w="9525">
            <a:noFill/>
            <a:miter lim="800000"/>
            <a:headEnd/>
            <a:tailEnd/>
          </a:ln>
        </p:spPr>
      </p:pic>
      <p:pic>
        <p:nvPicPr>
          <p:cNvPr id="31756" name="Picture 26"/>
          <p:cNvPicPr>
            <a:picLocks noChangeAspect="1" noChangeArrowheads="1"/>
          </p:cNvPicPr>
          <p:nvPr/>
        </p:nvPicPr>
        <p:blipFill>
          <a:blip r:embed="rId4" cstate="print"/>
          <a:srcRect/>
          <a:stretch>
            <a:fillRect/>
          </a:stretch>
        </p:blipFill>
        <p:spPr bwMode="auto">
          <a:xfrm>
            <a:off x="900113" y="2565400"/>
            <a:ext cx="2447925" cy="2084388"/>
          </a:xfrm>
          <a:prstGeom prst="rect">
            <a:avLst/>
          </a:prstGeom>
          <a:noFill/>
          <a:ln w="9525">
            <a:noFill/>
            <a:miter lim="800000"/>
            <a:headEnd/>
            <a:tailEnd/>
          </a:ln>
        </p:spPr>
      </p:pic>
      <p:pic>
        <p:nvPicPr>
          <p:cNvPr id="31757" name="Picture 27"/>
          <p:cNvPicPr>
            <a:picLocks noChangeAspect="1" noChangeArrowheads="1"/>
          </p:cNvPicPr>
          <p:nvPr/>
        </p:nvPicPr>
        <p:blipFill>
          <a:blip r:embed="rId5" cstate="print"/>
          <a:srcRect/>
          <a:stretch>
            <a:fillRect/>
          </a:stretch>
        </p:blipFill>
        <p:spPr bwMode="auto">
          <a:xfrm>
            <a:off x="5724525" y="2565400"/>
            <a:ext cx="2012950" cy="2160588"/>
          </a:xfrm>
          <a:prstGeom prst="rect">
            <a:avLst/>
          </a:prstGeom>
          <a:noFill/>
          <a:ln w="9525">
            <a:noFill/>
            <a:miter lim="800000"/>
            <a:headEnd/>
            <a:tailEnd/>
          </a:ln>
        </p:spPr>
      </p:pic>
      <p:pic>
        <p:nvPicPr>
          <p:cNvPr id="31758" name="Picture 28"/>
          <p:cNvPicPr>
            <a:picLocks noChangeAspect="1" noChangeArrowheads="1"/>
          </p:cNvPicPr>
          <p:nvPr/>
        </p:nvPicPr>
        <p:blipFill>
          <a:blip r:embed="rId6" cstate="print"/>
          <a:srcRect/>
          <a:stretch>
            <a:fillRect/>
          </a:stretch>
        </p:blipFill>
        <p:spPr bwMode="auto">
          <a:xfrm>
            <a:off x="900113" y="4724400"/>
            <a:ext cx="2087562" cy="1882775"/>
          </a:xfrm>
          <a:prstGeom prst="rect">
            <a:avLst/>
          </a:prstGeom>
          <a:noFill/>
          <a:ln w="9525">
            <a:noFill/>
            <a:miter lim="800000"/>
            <a:headEnd/>
            <a:tailEnd/>
          </a:ln>
        </p:spPr>
      </p:pic>
      <p:pic>
        <p:nvPicPr>
          <p:cNvPr id="31759" name="Picture 29"/>
          <p:cNvPicPr>
            <a:picLocks noChangeAspect="1" noChangeArrowheads="1"/>
          </p:cNvPicPr>
          <p:nvPr/>
        </p:nvPicPr>
        <p:blipFill>
          <a:blip r:embed="rId7" cstate="print"/>
          <a:srcRect/>
          <a:stretch>
            <a:fillRect/>
          </a:stretch>
        </p:blipFill>
        <p:spPr bwMode="auto">
          <a:xfrm>
            <a:off x="5651500" y="4941888"/>
            <a:ext cx="2016125" cy="184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048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41</a:t>
            </a:r>
            <a:r>
              <a:rPr lang="ru-RU" sz="2400" dirty="0">
                <a:solidFill>
                  <a:srgbClr val="284C6A"/>
                </a:solidFill>
                <a:latin typeface="Times New Roman" pitchFamily="18" charset="0"/>
              </a:rPr>
              <a:t>.</a:t>
            </a:r>
          </a:p>
        </p:txBody>
      </p:sp>
      <p:sp>
        <p:nvSpPr>
          <p:cNvPr id="32771" name="Rectangle 3"/>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2772" name="Text Box 4"/>
          <p:cNvSpPr txBox="1">
            <a:spLocks noChangeArrowheads="1"/>
          </p:cNvSpPr>
          <p:nvPr/>
        </p:nvSpPr>
        <p:spPr bwMode="auto">
          <a:xfrm>
            <a:off x="51054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42</a:t>
            </a:r>
            <a:r>
              <a:rPr lang="ru-RU" sz="2400" dirty="0">
                <a:solidFill>
                  <a:srgbClr val="284C6A"/>
                </a:solidFill>
                <a:latin typeface="Times New Roman" pitchFamily="18" charset="0"/>
              </a:rPr>
              <a:t>.</a:t>
            </a:r>
          </a:p>
        </p:txBody>
      </p:sp>
      <p:sp>
        <p:nvSpPr>
          <p:cNvPr id="32773" name="Text Box 5"/>
          <p:cNvSpPr txBox="1">
            <a:spLocks noChangeArrowheads="1"/>
          </p:cNvSpPr>
          <p:nvPr/>
        </p:nvSpPr>
        <p:spPr bwMode="auto">
          <a:xfrm>
            <a:off x="304800" y="4724400"/>
            <a:ext cx="569387" cy="461665"/>
          </a:xfrm>
          <a:prstGeom prst="rect">
            <a:avLst/>
          </a:prstGeom>
          <a:noFill/>
          <a:ln w="9525">
            <a:noFill/>
            <a:miter lim="800000"/>
            <a:headEnd/>
            <a:tailEnd/>
          </a:ln>
        </p:spPr>
        <p:txBody>
          <a:bodyPr wrap="none">
            <a:spAutoFit/>
          </a:bodyPr>
          <a:lstStyle/>
          <a:p>
            <a:r>
              <a:rPr lang="ru-RU" sz="2400" dirty="0">
                <a:solidFill>
                  <a:srgbClr val="284C6A"/>
                </a:solidFill>
                <a:latin typeface="Times New Roman" pitchFamily="18" charset="0"/>
              </a:rPr>
              <a:t>4</a:t>
            </a:r>
            <a:r>
              <a:rPr lang="ru-RU" sz="2400" dirty="0" smtClean="0">
                <a:solidFill>
                  <a:srgbClr val="284C6A"/>
                </a:solidFill>
                <a:latin typeface="Times New Roman" pitchFamily="18" charset="0"/>
              </a:rPr>
              <a:t>3</a:t>
            </a:r>
            <a:r>
              <a:rPr lang="ru-RU" sz="2400" dirty="0">
                <a:solidFill>
                  <a:srgbClr val="284C6A"/>
                </a:solidFill>
                <a:latin typeface="Times New Roman" pitchFamily="18" charset="0"/>
              </a:rPr>
              <a:t>.</a:t>
            </a:r>
          </a:p>
        </p:txBody>
      </p:sp>
      <p:sp>
        <p:nvSpPr>
          <p:cNvPr id="32774" name="Text Box 6"/>
          <p:cNvSpPr txBox="1">
            <a:spLocks noChangeArrowheads="1"/>
          </p:cNvSpPr>
          <p:nvPr/>
        </p:nvSpPr>
        <p:spPr bwMode="auto">
          <a:xfrm>
            <a:off x="5003800" y="4652963"/>
            <a:ext cx="569387" cy="461665"/>
          </a:xfrm>
          <a:prstGeom prst="rect">
            <a:avLst/>
          </a:prstGeom>
          <a:noFill/>
          <a:ln w="9525">
            <a:noFill/>
            <a:miter lim="800000"/>
            <a:headEnd/>
            <a:tailEnd/>
          </a:ln>
        </p:spPr>
        <p:txBody>
          <a:bodyPr wrap="none">
            <a:spAutoFit/>
          </a:bodyPr>
          <a:lstStyle/>
          <a:p>
            <a:r>
              <a:rPr lang="ru-RU" sz="2400" dirty="0">
                <a:solidFill>
                  <a:srgbClr val="284C6A"/>
                </a:solidFill>
                <a:latin typeface="Times New Roman" pitchFamily="18" charset="0"/>
              </a:rPr>
              <a:t>4</a:t>
            </a:r>
            <a:r>
              <a:rPr lang="ru-RU" sz="2400" dirty="0" smtClean="0">
                <a:solidFill>
                  <a:srgbClr val="284C6A"/>
                </a:solidFill>
                <a:latin typeface="Times New Roman" pitchFamily="18" charset="0"/>
              </a:rPr>
              <a:t>4</a:t>
            </a:r>
            <a:r>
              <a:rPr lang="ru-RU" sz="2400" dirty="0">
                <a:solidFill>
                  <a:srgbClr val="284C6A"/>
                </a:solidFill>
                <a:latin typeface="Times New Roman" pitchFamily="18" charset="0"/>
              </a:rPr>
              <a:t>.</a:t>
            </a:r>
          </a:p>
        </p:txBody>
      </p:sp>
      <p:sp>
        <p:nvSpPr>
          <p:cNvPr id="32775" name="Text Box 7"/>
          <p:cNvSpPr txBox="1">
            <a:spLocks noChangeArrowheads="1"/>
          </p:cNvSpPr>
          <p:nvPr/>
        </p:nvSpPr>
        <p:spPr bwMode="auto">
          <a:xfrm>
            <a:off x="304800" y="4572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39</a:t>
            </a:r>
            <a:r>
              <a:rPr lang="ru-RU" sz="2400" dirty="0">
                <a:solidFill>
                  <a:srgbClr val="284C6A"/>
                </a:solidFill>
                <a:latin typeface="Times New Roman" pitchFamily="18" charset="0"/>
              </a:rPr>
              <a:t>.</a:t>
            </a:r>
          </a:p>
        </p:txBody>
      </p:sp>
      <p:sp>
        <p:nvSpPr>
          <p:cNvPr id="32776" name="Text Box 8"/>
          <p:cNvSpPr txBox="1">
            <a:spLocks noChangeArrowheads="1"/>
          </p:cNvSpPr>
          <p:nvPr/>
        </p:nvSpPr>
        <p:spPr bwMode="auto">
          <a:xfrm>
            <a:off x="5181600" y="3810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40</a:t>
            </a:r>
            <a:r>
              <a:rPr lang="ru-RU" sz="2400" dirty="0">
                <a:solidFill>
                  <a:srgbClr val="284C6A"/>
                </a:solidFill>
                <a:latin typeface="Times New Roman" pitchFamily="18" charset="0"/>
              </a:rPr>
              <a:t>.</a:t>
            </a:r>
          </a:p>
        </p:txBody>
      </p:sp>
      <p:sp>
        <p:nvSpPr>
          <p:cNvPr id="32777" name="Rectangle 9"/>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2778" name="Picture 16"/>
          <p:cNvPicPr>
            <a:picLocks noChangeAspect="1" noChangeArrowheads="1"/>
          </p:cNvPicPr>
          <p:nvPr/>
        </p:nvPicPr>
        <p:blipFill>
          <a:blip r:embed="rId2" cstate="print"/>
          <a:srcRect/>
          <a:stretch>
            <a:fillRect/>
          </a:stretch>
        </p:blipFill>
        <p:spPr bwMode="auto">
          <a:xfrm>
            <a:off x="971550" y="620713"/>
            <a:ext cx="2808288" cy="1893887"/>
          </a:xfrm>
          <a:prstGeom prst="rect">
            <a:avLst/>
          </a:prstGeom>
          <a:noFill/>
          <a:ln w="9525">
            <a:noFill/>
            <a:miter lim="800000"/>
            <a:headEnd/>
            <a:tailEnd/>
          </a:ln>
        </p:spPr>
      </p:pic>
      <p:pic>
        <p:nvPicPr>
          <p:cNvPr id="32779" name="Picture 17"/>
          <p:cNvPicPr>
            <a:picLocks noChangeAspect="1" noChangeArrowheads="1"/>
          </p:cNvPicPr>
          <p:nvPr/>
        </p:nvPicPr>
        <p:blipFill>
          <a:blip r:embed="rId3" cstate="print"/>
          <a:srcRect/>
          <a:stretch>
            <a:fillRect/>
          </a:stretch>
        </p:blipFill>
        <p:spPr bwMode="auto">
          <a:xfrm>
            <a:off x="5795963" y="549275"/>
            <a:ext cx="2089150" cy="2058988"/>
          </a:xfrm>
          <a:prstGeom prst="rect">
            <a:avLst/>
          </a:prstGeom>
          <a:noFill/>
          <a:ln w="9525">
            <a:noFill/>
            <a:miter lim="800000"/>
            <a:headEnd/>
            <a:tailEnd/>
          </a:ln>
        </p:spPr>
      </p:pic>
      <p:pic>
        <p:nvPicPr>
          <p:cNvPr id="32780" name="Picture 18"/>
          <p:cNvPicPr>
            <a:picLocks noChangeAspect="1" noChangeArrowheads="1"/>
          </p:cNvPicPr>
          <p:nvPr/>
        </p:nvPicPr>
        <p:blipFill>
          <a:blip r:embed="rId4" cstate="print"/>
          <a:srcRect/>
          <a:stretch>
            <a:fillRect/>
          </a:stretch>
        </p:blipFill>
        <p:spPr bwMode="auto">
          <a:xfrm>
            <a:off x="1042988" y="2636838"/>
            <a:ext cx="1971675" cy="2087562"/>
          </a:xfrm>
          <a:prstGeom prst="rect">
            <a:avLst/>
          </a:prstGeom>
          <a:noFill/>
          <a:ln w="9525">
            <a:noFill/>
            <a:miter lim="800000"/>
            <a:headEnd/>
            <a:tailEnd/>
          </a:ln>
        </p:spPr>
      </p:pic>
      <p:pic>
        <p:nvPicPr>
          <p:cNvPr id="32781" name="Picture 19"/>
          <p:cNvPicPr>
            <a:picLocks noChangeAspect="1" noChangeArrowheads="1"/>
          </p:cNvPicPr>
          <p:nvPr/>
        </p:nvPicPr>
        <p:blipFill>
          <a:blip r:embed="rId5" cstate="print"/>
          <a:srcRect/>
          <a:stretch>
            <a:fillRect/>
          </a:stretch>
        </p:blipFill>
        <p:spPr bwMode="auto">
          <a:xfrm>
            <a:off x="5651500" y="2636838"/>
            <a:ext cx="2520950" cy="2038350"/>
          </a:xfrm>
          <a:prstGeom prst="rect">
            <a:avLst/>
          </a:prstGeom>
          <a:noFill/>
          <a:ln w="9525">
            <a:noFill/>
            <a:miter lim="800000"/>
            <a:headEnd/>
            <a:tailEnd/>
          </a:ln>
        </p:spPr>
      </p:pic>
      <p:pic>
        <p:nvPicPr>
          <p:cNvPr id="32782" name="Picture 20"/>
          <p:cNvPicPr>
            <a:picLocks noChangeAspect="1" noChangeArrowheads="1"/>
          </p:cNvPicPr>
          <p:nvPr/>
        </p:nvPicPr>
        <p:blipFill>
          <a:blip r:embed="rId6" cstate="print"/>
          <a:srcRect/>
          <a:stretch>
            <a:fillRect/>
          </a:stretch>
        </p:blipFill>
        <p:spPr bwMode="auto">
          <a:xfrm>
            <a:off x="971550" y="4724400"/>
            <a:ext cx="2376488" cy="1917700"/>
          </a:xfrm>
          <a:prstGeom prst="rect">
            <a:avLst/>
          </a:prstGeom>
          <a:noFill/>
          <a:ln w="9525">
            <a:noFill/>
            <a:miter lim="800000"/>
            <a:headEnd/>
            <a:tailEnd/>
          </a:ln>
        </p:spPr>
      </p:pic>
      <p:pic>
        <p:nvPicPr>
          <p:cNvPr id="32783" name="Picture 21"/>
          <p:cNvPicPr>
            <a:picLocks noChangeAspect="1" noChangeArrowheads="1"/>
          </p:cNvPicPr>
          <p:nvPr/>
        </p:nvPicPr>
        <p:blipFill>
          <a:blip r:embed="rId7" cstate="print"/>
          <a:srcRect/>
          <a:stretch>
            <a:fillRect/>
          </a:stretch>
        </p:blipFill>
        <p:spPr bwMode="auto">
          <a:xfrm>
            <a:off x="5651500" y="4700588"/>
            <a:ext cx="2016125" cy="201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3048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47</a:t>
            </a:r>
            <a:r>
              <a:rPr lang="ru-RU" sz="2400" dirty="0">
                <a:solidFill>
                  <a:srgbClr val="284C6A"/>
                </a:solidFill>
                <a:latin typeface="Times New Roman" pitchFamily="18" charset="0"/>
              </a:rPr>
              <a:t>.</a:t>
            </a:r>
          </a:p>
        </p:txBody>
      </p:sp>
      <p:sp>
        <p:nvSpPr>
          <p:cNvPr id="33795" name="Rectangle 3"/>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3796" name="Text Box 4"/>
          <p:cNvSpPr txBox="1">
            <a:spLocks noChangeArrowheads="1"/>
          </p:cNvSpPr>
          <p:nvPr/>
        </p:nvSpPr>
        <p:spPr bwMode="auto">
          <a:xfrm>
            <a:off x="51054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48</a:t>
            </a:r>
            <a:r>
              <a:rPr lang="ru-RU" sz="2400" dirty="0">
                <a:solidFill>
                  <a:srgbClr val="284C6A"/>
                </a:solidFill>
                <a:latin typeface="Times New Roman" pitchFamily="18" charset="0"/>
              </a:rPr>
              <a:t>.</a:t>
            </a:r>
          </a:p>
        </p:txBody>
      </p:sp>
      <p:sp>
        <p:nvSpPr>
          <p:cNvPr id="33797" name="Text Box 5"/>
          <p:cNvSpPr txBox="1">
            <a:spLocks noChangeArrowheads="1"/>
          </p:cNvSpPr>
          <p:nvPr/>
        </p:nvSpPr>
        <p:spPr bwMode="auto">
          <a:xfrm>
            <a:off x="304800" y="47244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49</a:t>
            </a:r>
            <a:r>
              <a:rPr lang="ru-RU" sz="2400" dirty="0">
                <a:solidFill>
                  <a:srgbClr val="284C6A"/>
                </a:solidFill>
                <a:latin typeface="Times New Roman" pitchFamily="18" charset="0"/>
              </a:rPr>
              <a:t>.</a:t>
            </a:r>
          </a:p>
        </p:txBody>
      </p:sp>
      <p:sp>
        <p:nvSpPr>
          <p:cNvPr id="33798" name="Text Box 6"/>
          <p:cNvSpPr txBox="1">
            <a:spLocks noChangeArrowheads="1"/>
          </p:cNvSpPr>
          <p:nvPr/>
        </p:nvSpPr>
        <p:spPr bwMode="auto">
          <a:xfrm>
            <a:off x="5003800" y="4652963"/>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50</a:t>
            </a:r>
            <a:r>
              <a:rPr lang="ru-RU" sz="2400" dirty="0">
                <a:solidFill>
                  <a:srgbClr val="284C6A"/>
                </a:solidFill>
                <a:latin typeface="Times New Roman" pitchFamily="18" charset="0"/>
              </a:rPr>
              <a:t>.</a:t>
            </a:r>
          </a:p>
        </p:txBody>
      </p:sp>
      <p:sp>
        <p:nvSpPr>
          <p:cNvPr id="33799" name="Text Box 7"/>
          <p:cNvSpPr txBox="1">
            <a:spLocks noChangeArrowheads="1"/>
          </p:cNvSpPr>
          <p:nvPr/>
        </p:nvSpPr>
        <p:spPr bwMode="auto">
          <a:xfrm>
            <a:off x="304800" y="4572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45</a:t>
            </a:r>
            <a:r>
              <a:rPr lang="ru-RU" sz="2400" dirty="0">
                <a:solidFill>
                  <a:srgbClr val="284C6A"/>
                </a:solidFill>
                <a:latin typeface="Times New Roman" pitchFamily="18" charset="0"/>
              </a:rPr>
              <a:t>.</a:t>
            </a:r>
          </a:p>
        </p:txBody>
      </p:sp>
      <p:sp>
        <p:nvSpPr>
          <p:cNvPr id="33800" name="Text Box 8"/>
          <p:cNvSpPr txBox="1">
            <a:spLocks noChangeArrowheads="1"/>
          </p:cNvSpPr>
          <p:nvPr/>
        </p:nvSpPr>
        <p:spPr bwMode="auto">
          <a:xfrm>
            <a:off x="5181600" y="3810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46</a:t>
            </a:r>
            <a:r>
              <a:rPr lang="ru-RU" sz="2400" dirty="0">
                <a:solidFill>
                  <a:srgbClr val="284C6A"/>
                </a:solidFill>
                <a:latin typeface="Times New Roman" pitchFamily="18" charset="0"/>
              </a:rPr>
              <a:t>.</a:t>
            </a:r>
          </a:p>
        </p:txBody>
      </p:sp>
      <p:sp>
        <p:nvSpPr>
          <p:cNvPr id="33801" name="Rectangle 9"/>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3802" name="Picture 16"/>
          <p:cNvPicPr>
            <a:picLocks noChangeAspect="1" noChangeArrowheads="1"/>
          </p:cNvPicPr>
          <p:nvPr/>
        </p:nvPicPr>
        <p:blipFill>
          <a:blip r:embed="rId2" cstate="print"/>
          <a:srcRect/>
          <a:stretch>
            <a:fillRect/>
          </a:stretch>
        </p:blipFill>
        <p:spPr bwMode="auto">
          <a:xfrm>
            <a:off x="1042988" y="549275"/>
            <a:ext cx="2233612" cy="1871663"/>
          </a:xfrm>
          <a:prstGeom prst="rect">
            <a:avLst/>
          </a:prstGeom>
          <a:noFill/>
          <a:ln w="9525">
            <a:noFill/>
            <a:miter lim="800000"/>
            <a:headEnd/>
            <a:tailEnd/>
          </a:ln>
        </p:spPr>
      </p:pic>
      <p:pic>
        <p:nvPicPr>
          <p:cNvPr id="33803" name="Picture 17"/>
          <p:cNvPicPr>
            <a:picLocks noChangeAspect="1" noChangeArrowheads="1"/>
          </p:cNvPicPr>
          <p:nvPr/>
        </p:nvPicPr>
        <p:blipFill>
          <a:blip r:embed="rId3" cstate="print"/>
          <a:srcRect/>
          <a:stretch>
            <a:fillRect/>
          </a:stretch>
        </p:blipFill>
        <p:spPr bwMode="auto">
          <a:xfrm>
            <a:off x="5867400" y="476250"/>
            <a:ext cx="2087563" cy="2160588"/>
          </a:xfrm>
          <a:prstGeom prst="rect">
            <a:avLst/>
          </a:prstGeom>
          <a:noFill/>
          <a:ln w="9525">
            <a:noFill/>
            <a:miter lim="800000"/>
            <a:headEnd/>
            <a:tailEnd/>
          </a:ln>
        </p:spPr>
      </p:pic>
      <p:pic>
        <p:nvPicPr>
          <p:cNvPr id="33804" name="Picture 18"/>
          <p:cNvPicPr>
            <a:picLocks noChangeAspect="1" noChangeArrowheads="1"/>
          </p:cNvPicPr>
          <p:nvPr/>
        </p:nvPicPr>
        <p:blipFill>
          <a:blip r:embed="rId4" cstate="print"/>
          <a:srcRect/>
          <a:stretch>
            <a:fillRect/>
          </a:stretch>
        </p:blipFill>
        <p:spPr bwMode="auto">
          <a:xfrm>
            <a:off x="1116013" y="2565400"/>
            <a:ext cx="2052637" cy="2087563"/>
          </a:xfrm>
          <a:prstGeom prst="rect">
            <a:avLst/>
          </a:prstGeom>
          <a:noFill/>
          <a:ln w="9525">
            <a:noFill/>
            <a:miter lim="800000"/>
            <a:headEnd/>
            <a:tailEnd/>
          </a:ln>
        </p:spPr>
      </p:pic>
      <p:pic>
        <p:nvPicPr>
          <p:cNvPr id="33805" name="Picture 19"/>
          <p:cNvPicPr>
            <a:picLocks noChangeAspect="1" noChangeArrowheads="1"/>
          </p:cNvPicPr>
          <p:nvPr/>
        </p:nvPicPr>
        <p:blipFill>
          <a:blip r:embed="rId5" cstate="print"/>
          <a:srcRect/>
          <a:stretch>
            <a:fillRect/>
          </a:stretch>
        </p:blipFill>
        <p:spPr bwMode="auto">
          <a:xfrm>
            <a:off x="5867400" y="2708275"/>
            <a:ext cx="2017713" cy="1885950"/>
          </a:xfrm>
          <a:prstGeom prst="rect">
            <a:avLst/>
          </a:prstGeom>
          <a:noFill/>
          <a:ln w="9525">
            <a:noFill/>
            <a:miter lim="800000"/>
            <a:headEnd/>
            <a:tailEnd/>
          </a:ln>
        </p:spPr>
      </p:pic>
      <p:pic>
        <p:nvPicPr>
          <p:cNvPr id="33806" name="Picture 20"/>
          <p:cNvPicPr>
            <a:picLocks noChangeAspect="1" noChangeArrowheads="1"/>
          </p:cNvPicPr>
          <p:nvPr/>
        </p:nvPicPr>
        <p:blipFill>
          <a:blip r:embed="rId6" cstate="print"/>
          <a:srcRect/>
          <a:stretch>
            <a:fillRect/>
          </a:stretch>
        </p:blipFill>
        <p:spPr bwMode="auto">
          <a:xfrm>
            <a:off x="1042988" y="4652963"/>
            <a:ext cx="1944687" cy="1989137"/>
          </a:xfrm>
          <a:prstGeom prst="rect">
            <a:avLst/>
          </a:prstGeom>
          <a:noFill/>
          <a:ln w="9525">
            <a:noFill/>
            <a:miter lim="800000"/>
            <a:headEnd/>
            <a:tailEnd/>
          </a:ln>
        </p:spPr>
      </p:pic>
      <p:pic>
        <p:nvPicPr>
          <p:cNvPr id="33807" name="Picture 21"/>
          <p:cNvPicPr>
            <a:picLocks noChangeAspect="1" noChangeArrowheads="1"/>
          </p:cNvPicPr>
          <p:nvPr/>
        </p:nvPicPr>
        <p:blipFill>
          <a:blip r:embed="rId7" cstate="print"/>
          <a:srcRect/>
          <a:stretch>
            <a:fillRect/>
          </a:stretch>
        </p:blipFill>
        <p:spPr bwMode="auto">
          <a:xfrm>
            <a:off x="5867400" y="4652963"/>
            <a:ext cx="1774825" cy="193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048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53</a:t>
            </a:r>
            <a:r>
              <a:rPr lang="ru-RU" sz="2400" dirty="0">
                <a:solidFill>
                  <a:srgbClr val="284C6A"/>
                </a:solidFill>
                <a:latin typeface="Times New Roman" pitchFamily="18" charset="0"/>
              </a:rPr>
              <a:t>.</a:t>
            </a:r>
          </a:p>
        </p:txBody>
      </p:sp>
      <p:sp>
        <p:nvSpPr>
          <p:cNvPr id="34819" name="Rectangle 3"/>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4820" name="Text Box 4"/>
          <p:cNvSpPr txBox="1">
            <a:spLocks noChangeArrowheads="1"/>
          </p:cNvSpPr>
          <p:nvPr/>
        </p:nvSpPr>
        <p:spPr bwMode="auto">
          <a:xfrm>
            <a:off x="51054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54</a:t>
            </a:r>
            <a:r>
              <a:rPr lang="ru-RU" sz="2400" dirty="0">
                <a:solidFill>
                  <a:srgbClr val="284C6A"/>
                </a:solidFill>
                <a:latin typeface="Times New Roman" pitchFamily="18" charset="0"/>
              </a:rPr>
              <a:t>.</a:t>
            </a:r>
          </a:p>
        </p:txBody>
      </p:sp>
      <p:sp>
        <p:nvSpPr>
          <p:cNvPr id="34821" name="Text Box 5"/>
          <p:cNvSpPr txBox="1">
            <a:spLocks noChangeArrowheads="1"/>
          </p:cNvSpPr>
          <p:nvPr/>
        </p:nvSpPr>
        <p:spPr bwMode="auto">
          <a:xfrm>
            <a:off x="304800" y="47244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55</a:t>
            </a:r>
            <a:r>
              <a:rPr lang="ru-RU" sz="2400" dirty="0">
                <a:solidFill>
                  <a:srgbClr val="284C6A"/>
                </a:solidFill>
                <a:latin typeface="Times New Roman" pitchFamily="18" charset="0"/>
              </a:rPr>
              <a:t>.</a:t>
            </a:r>
          </a:p>
        </p:txBody>
      </p:sp>
      <p:sp>
        <p:nvSpPr>
          <p:cNvPr id="34822" name="Text Box 6"/>
          <p:cNvSpPr txBox="1">
            <a:spLocks noChangeArrowheads="1"/>
          </p:cNvSpPr>
          <p:nvPr/>
        </p:nvSpPr>
        <p:spPr bwMode="auto">
          <a:xfrm>
            <a:off x="5003800" y="4652963"/>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56</a:t>
            </a:r>
            <a:r>
              <a:rPr lang="ru-RU" sz="2400" dirty="0">
                <a:solidFill>
                  <a:srgbClr val="284C6A"/>
                </a:solidFill>
                <a:latin typeface="Times New Roman" pitchFamily="18" charset="0"/>
              </a:rPr>
              <a:t>.</a:t>
            </a:r>
          </a:p>
        </p:txBody>
      </p:sp>
      <p:sp>
        <p:nvSpPr>
          <p:cNvPr id="34823" name="Text Box 7"/>
          <p:cNvSpPr txBox="1">
            <a:spLocks noChangeArrowheads="1"/>
          </p:cNvSpPr>
          <p:nvPr/>
        </p:nvSpPr>
        <p:spPr bwMode="auto">
          <a:xfrm>
            <a:off x="304800" y="4572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51</a:t>
            </a:r>
            <a:r>
              <a:rPr lang="ru-RU" sz="2400" dirty="0">
                <a:solidFill>
                  <a:srgbClr val="284C6A"/>
                </a:solidFill>
                <a:latin typeface="Times New Roman" pitchFamily="18" charset="0"/>
              </a:rPr>
              <a:t>.</a:t>
            </a:r>
          </a:p>
        </p:txBody>
      </p:sp>
      <p:sp>
        <p:nvSpPr>
          <p:cNvPr id="34824" name="Text Box 8"/>
          <p:cNvSpPr txBox="1">
            <a:spLocks noChangeArrowheads="1"/>
          </p:cNvSpPr>
          <p:nvPr/>
        </p:nvSpPr>
        <p:spPr bwMode="auto">
          <a:xfrm>
            <a:off x="5181600" y="3810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52</a:t>
            </a:r>
            <a:r>
              <a:rPr lang="ru-RU" sz="2400" dirty="0">
                <a:solidFill>
                  <a:srgbClr val="284C6A"/>
                </a:solidFill>
                <a:latin typeface="Times New Roman" pitchFamily="18" charset="0"/>
              </a:rPr>
              <a:t>.</a:t>
            </a:r>
          </a:p>
        </p:txBody>
      </p:sp>
      <p:sp>
        <p:nvSpPr>
          <p:cNvPr id="34825" name="Rectangle 9"/>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4826" name="Picture 16"/>
          <p:cNvPicPr>
            <a:picLocks noChangeAspect="1" noChangeArrowheads="1"/>
          </p:cNvPicPr>
          <p:nvPr/>
        </p:nvPicPr>
        <p:blipFill>
          <a:blip r:embed="rId2" cstate="print"/>
          <a:srcRect/>
          <a:stretch>
            <a:fillRect/>
          </a:stretch>
        </p:blipFill>
        <p:spPr bwMode="auto">
          <a:xfrm>
            <a:off x="900113" y="476250"/>
            <a:ext cx="2232025" cy="2089150"/>
          </a:xfrm>
          <a:prstGeom prst="rect">
            <a:avLst/>
          </a:prstGeom>
          <a:noFill/>
          <a:ln w="9525">
            <a:noFill/>
            <a:miter lim="800000"/>
            <a:headEnd/>
            <a:tailEnd/>
          </a:ln>
        </p:spPr>
      </p:pic>
      <p:pic>
        <p:nvPicPr>
          <p:cNvPr id="34827" name="Picture 17"/>
          <p:cNvPicPr>
            <a:picLocks noChangeAspect="1" noChangeArrowheads="1"/>
          </p:cNvPicPr>
          <p:nvPr/>
        </p:nvPicPr>
        <p:blipFill>
          <a:blip r:embed="rId3" cstate="print"/>
          <a:srcRect/>
          <a:stretch>
            <a:fillRect/>
          </a:stretch>
        </p:blipFill>
        <p:spPr bwMode="auto">
          <a:xfrm>
            <a:off x="5724525" y="476250"/>
            <a:ext cx="2074863" cy="2016125"/>
          </a:xfrm>
          <a:prstGeom prst="rect">
            <a:avLst/>
          </a:prstGeom>
          <a:noFill/>
          <a:ln w="9525">
            <a:noFill/>
            <a:miter lim="800000"/>
            <a:headEnd/>
            <a:tailEnd/>
          </a:ln>
        </p:spPr>
      </p:pic>
      <p:pic>
        <p:nvPicPr>
          <p:cNvPr id="34828" name="Picture 18"/>
          <p:cNvPicPr>
            <a:picLocks noChangeAspect="1" noChangeArrowheads="1"/>
          </p:cNvPicPr>
          <p:nvPr/>
        </p:nvPicPr>
        <p:blipFill>
          <a:blip r:embed="rId4" cstate="print"/>
          <a:srcRect/>
          <a:stretch>
            <a:fillRect/>
          </a:stretch>
        </p:blipFill>
        <p:spPr bwMode="auto">
          <a:xfrm>
            <a:off x="5795963" y="2565400"/>
            <a:ext cx="2074862" cy="2160588"/>
          </a:xfrm>
          <a:prstGeom prst="rect">
            <a:avLst/>
          </a:prstGeom>
          <a:noFill/>
          <a:ln w="9525">
            <a:noFill/>
            <a:miter lim="800000"/>
            <a:headEnd/>
            <a:tailEnd/>
          </a:ln>
        </p:spPr>
      </p:pic>
      <p:pic>
        <p:nvPicPr>
          <p:cNvPr id="34829" name="Picture 19"/>
          <p:cNvPicPr>
            <a:picLocks noChangeAspect="1" noChangeArrowheads="1"/>
          </p:cNvPicPr>
          <p:nvPr/>
        </p:nvPicPr>
        <p:blipFill>
          <a:blip r:embed="rId5" cstate="print"/>
          <a:srcRect/>
          <a:stretch>
            <a:fillRect/>
          </a:stretch>
        </p:blipFill>
        <p:spPr bwMode="auto">
          <a:xfrm>
            <a:off x="827088" y="4797425"/>
            <a:ext cx="1871662" cy="1820863"/>
          </a:xfrm>
          <a:prstGeom prst="rect">
            <a:avLst/>
          </a:prstGeom>
          <a:noFill/>
          <a:ln w="9525">
            <a:noFill/>
            <a:miter lim="800000"/>
            <a:headEnd/>
            <a:tailEnd/>
          </a:ln>
        </p:spPr>
      </p:pic>
      <p:pic>
        <p:nvPicPr>
          <p:cNvPr id="34830" name="Picture 20"/>
          <p:cNvPicPr>
            <a:picLocks noChangeAspect="1" noChangeArrowheads="1"/>
          </p:cNvPicPr>
          <p:nvPr/>
        </p:nvPicPr>
        <p:blipFill>
          <a:blip r:embed="rId6" cstate="print"/>
          <a:srcRect/>
          <a:stretch>
            <a:fillRect/>
          </a:stretch>
        </p:blipFill>
        <p:spPr bwMode="auto">
          <a:xfrm>
            <a:off x="5795963" y="4941888"/>
            <a:ext cx="2397125" cy="1668462"/>
          </a:xfrm>
          <a:prstGeom prst="rect">
            <a:avLst/>
          </a:prstGeom>
          <a:noFill/>
          <a:ln w="9525">
            <a:noFill/>
            <a:miter lim="800000"/>
            <a:headEnd/>
            <a:tailEnd/>
          </a:ln>
        </p:spPr>
      </p:pic>
      <p:pic>
        <p:nvPicPr>
          <p:cNvPr id="34831" name="Picture 22"/>
          <p:cNvPicPr>
            <a:picLocks noChangeAspect="1" noChangeArrowheads="1"/>
          </p:cNvPicPr>
          <p:nvPr/>
        </p:nvPicPr>
        <p:blipFill>
          <a:blip r:embed="rId7" cstate="print"/>
          <a:srcRect/>
          <a:stretch>
            <a:fillRect/>
          </a:stretch>
        </p:blipFill>
        <p:spPr bwMode="auto">
          <a:xfrm>
            <a:off x="827088" y="2781300"/>
            <a:ext cx="2232025" cy="193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3048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59</a:t>
            </a:r>
            <a:r>
              <a:rPr lang="ru-RU" sz="2400" dirty="0">
                <a:solidFill>
                  <a:srgbClr val="284C6A"/>
                </a:solidFill>
                <a:latin typeface="Times New Roman" pitchFamily="18" charset="0"/>
              </a:rPr>
              <a:t>.</a:t>
            </a:r>
          </a:p>
        </p:txBody>
      </p:sp>
      <p:sp>
        <p:nvSpPr>
          <p:cNvPr id="35843" name="Rectangle 3"/>
          <p:cNvSpPr>
            <a:spLocks noChangeArrowheads="1"/>
          </p:cNvSpPr>
          <p:nvPr/>
        </p:nvSpPr>
        <p:spPr bwMode="auto">
          <a:xfrm>
            <a:off x="2981325" y="2457450"/>
            <a:ext cx="9144000" cy="0"/>
          </a:xfrm>
          <a:prstGeom prst="rect">
            <a:avLst/>
          </a:prstGeom>
          <a:noFill/>
          <a:ln w="9525">
            <a:noFill/>
            <a:miter lim="800000"/>
            <a:headEnd/>
            <a:tailEnd/>
          </a:ln>
        </p:spPr>
        <p:txBody>
          <a:bodyPr>
            <a:spAutoFit/>
          </a:bodyPr>
          <a:lstStyle/>
          <a:p>
            <a:endParaRPr lang="ru-RU"/>
          </a:p>
        </p:txBody>
      </p:sp>
      <p:sp>
        <p:nvSpPr>
          <p:cNvPr id="35844" name="Text Box 4"/>
          <p:cNvSpPr txBox="1">
            <a:spLocks noChangeArrowheads="1"/>
          </p:cNvSpPr>
          <p:nvPr/>
        </p:nvSpPr>
        <p:spPr bwMode="auto">
          <a:xfrm>
            <a:off x="5105400" y="25146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60</a:t>
            </a:r>
            <a:r>
              <a:rPr lang="ru-RU" sz="2400" dirty="0">
                <a:solidFill>
                  <a:srgbClr val="284C6A"/>
                </a:solidFill>
                <a:latin typeface="Times New Roman" pitchFamily="18" charset="0"/>
              </a:rPr>
              <a:t>.</a:t>
            </a:r>
          </a:p>
        </p:txBody>
      </p:sp>
      <p:sp>
        <p:nvSpPr>
          <p:cNvPr id="35845" name="Text Box 7"/>
          <p:cNvSpPr txBox="1">
            <a:spLocks noChangeArrowheads="1"/>
          </p:cNvSpPr>
          <p:nvPr/>
        </p:nvSpPr>
        <p:spPr bwMode="auto">
          <a:xfrm>
            <a:off x="304800" y="4572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57</a:t>
            </a:r>
            <a:r>
              <a:rPr lang="ru-RU" sz="2400" dirty="0">
                <a:solidFill>
                  <a:srgbClr val="284C6A"/>
                </a:solidFill>
                <a:latin typeface="Times New Roman" pitchFamily="18" charset="0"/>
              </a:rPr>
              <a:t>.</a:t>
            </a:r>
          </a:p>
        </p:txBody>
      </p:sp>
      <p:sp>
        <p:nvSpPr>
          <p:cNvPr id="35846" name="Text Box 8"/>
          <p:cNvSpPr txBox="1">
            <a:spLocks noChangeArrowheads="1"/>
          </p:cNvSpPr>
          <p:nvPr/>
        </p:nvSpPr>
        <p:spPr bwMode="auto">
          <a:xfrm>
            <a:off x="5181600" y="381000"/>
            <a:ext cx="569387" cy="461665"/>
          </a:xfrm>
          <a:prstGeom prst="rect">
            <a:avLst/>
          </a:prstGeom>
          <a:noFill/>
          <a:ln w="9525">
            <a:noFill/>
            <a:miter lim="800000"/>
            <a:headEnd/>
            <a:tailEnd/>
          </a:ln>
        </p:spPr>
        <p:txBody>
          <a:bodyPr wrap="none">
            <a:spAutoFit/>
          </a:bodyPr>
          <a:lstStyle/>
          <a:p>
            <a:r>
              <a:rPr lang="ru-RU" sz="2400" dirty="0" smtClean="0">
                <a:solidFill>
                  <a:srgbClr val="284C6A"/>
                </a:solidFill>
                <a:latin typeface="Times New Roman" pitchFamily="18" charset="0"/>
              </a:rPr>
              <a:t>58</a:t>
            </a:r>
            <a:r>
              <a:rPr lang="ru-RU" sz="2400" dirty="0">
                <a:solidFill>
                  <a:srgbClr val="284C6A"/>
                </a:solidFill>
                <a:latin typeface="Times New Roman" pitchFamily="18" charset="0"/>
              </a:rPr>
              <a:t>.</a:t>
            </a:r>
          </a:p>
        </p:txBody>
      </p:sp>
      <p:sp>
        <p:nvSpPr>
          <p:cNvPr id="35847" name="Rectangle 9"/>
          <p:cNvSpPr>
            <a:spLocks noChangeArrowheads="1"/>
          </p:cNvSpPr>
          <p:nvPr/>
        </p:nvSpPr>
        <p:spPr bwMode="auto">
          <a:xfrm>
            <a:off x="2924175" y="2405063"/>
            <a:ext cx="9144000" cy="0"/>
          </a:xfrm>
          <a:prstGeom prst="rect">
            <a:avLst/>
          </a:prstGeom>
          <a:noFill/>
          <a:ln w="9525">
            <a:noFill/>
            <a:miter lim="800000"/>
            <a:headEnd/>
            <a:tailEnd/>
          </a:ln>
        </p:spPr>
        <p:txBody>
          <a:bodyPr>
            <a:spAutoFit/>
          </a:bodyPr>
          <a:lstStyle/>
          <a:p>
            <a:endParaRPr lang="ru-RU"/>
          </a:p>
        </p:txBody>
      </p:sp>
      <p:pic>
        <p:nvPicPr>
          <p:cNvPr id="35848" name="Picture 15"/>
          <p:cNvPicPr>
            <a:picLocks noChangeAspect="1" noChangeArrowheads="1"/>
          </p:cNvPicPr>
          <p:nvPr/>
        </p:nvPicPr>
        <p:blipFill>
          <a:blip r:embed="rId2" cstate="print"/>
          <a:srcRect/>
          <a:stretch>
            <a:fillRect/>
          </a:stretch>
        </p:blipFill>
        <p:spPr bwMode="auto">
          <a:xfrm>
            <a:off x="971550" y="620713"/>
            <a:ext cx="2305050" cy="2001837"/>
          </a:xfrm>
          <a:prstGeom prst="rect">
            <a:avLst/>
          </a:prstGeom>
          <a:noFill/>
          <a:ln w="9525">
            <a:noFill/>
            <a:miter lim="800000"/>
            <a:headEnd/>
            <a:tailEnd/>
          </a:ln>
        </p:spPr>
      </p:pic>
      <p:pic>
        <p:nvPicPr>
          <p:cNvPr id="35849" name="Picture 16"/>
          <p:cNvPicPr>
            <a:picLocks noChangeAspect="1" noChangeArrowheads="1"/>
          </p:cNvPicPr>
          <p:nvPr/>
        </p:nvPicPr>
        <p:blipFill>
          <a:blip r:embed="rId3" cstate="print"/>
          <a:srcRect/>
          <a:stretch>
            <a:fillRect/>
          </a:stretch>
        </p:blipFill>
        <p:spPr bwMode="auto">
          <a:xfrm>
            <a:off x="5867400" y="549275"/>
            <a:ext cx="1954213" cy="2087563"/>
          </a:xfrm>
          <a:prstGeom prst="rect">
            <a:avLst/>
          </a:prstGeom>
          <a:noFill/>
          <a:ln w="9525">
            <a:noFill/>
            <a:miter lim="800000"/>
            <a:headEnd/>
            <a:tailEnd/>
          </a:ln>
        </p:spPr>
      </p:pic>
      <p:pic>
        <p:nvPicPr>
          <p:cNvPr id="35850" name="Picture 17"/>
          <p:cNvPicPr>
            <a:picLocks noChangeAspect="1" noChangeArrowheads="1"/>
          </p:cNvPicPr>
          <p:nvPr/>
        </p:nvPicPr>
        <p:blipFill>
          <a:blip r:embed="rId4" cstate="print"/>
          <a:srcRect/>
          <a:stretch>
            <a:fillRect/>
          </a:stretch>
        </p:blipFill>
        <p:spPr bwMode="auto">
          <a:xfrm>
            <a:off x="971550" y="2852738"/>
            <a:ext cx="2232025" cy="1971675"/>
          </a:xfrm>
          <a:prstGeom prst="rect">
            <a:avLst/>
          </a:prstGeom>
          <a:noFill/>
          <a:ln w="9525">
            <a:noFill/>
            <a:miter lim="800000"/>
            <a:headEnd/>
            <a:tailEnd/>
          </a:ln>
        </p:spPr>
      </p:pic>
      <p:pic>
        <p:nvPicPr>
          <p:cNvPr id="35851" name="Picture 18"/>
          <p:cNvPicPr>
            <a:picLocks noChangeAspect="1" noChangeArrowheads="1"/>
          </p:cNvPicPr>
          <p:nvPr/>
        </p:nvPicPr>
        <p:blipFill>
          <a:blip r:embed="rId5" cstate="print"/>
          <a:srcRect/>
          <a:stretch>
            <a:fillRect/>
          </a:stretch>
        </p:blipFill>
        <p:spPr bwMode="auto">
          <a:xfrm>
            <a:off x="5724525" y="2852738"/>
            <a:ext cx="2447925" cy="1897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3059113" y="428625"/>
            <a:ext cx="3097212" cy="776288"/>
          </a:xfrm>
          <a:prstGeom prst="rect">
            <a:avLst/>
          </a:prstGeom>
          <a:noFill/>
          <a:ln w="9525">
            <a:noFill/>
            <a:miter lim="800000"/>
            <a:headEnd/>
            <a:tailEnd/>
          </a:ln>
        </p:spPr>
        <p:txBody>
          <a:bodyPr rIns="-284073" bIns="0" anchor="ctr">
            <a:spAutoFit/>
          </a:bodyPr>
          <a:lstStyle/>
          <a:p>
            <a:pPr algn="ctr">
              <a:tabLst>
                <a:tab pos="5680075" algn="l"/>
                <a:tab pos="5770563" algn="l"/>
                <a:tab pos="5861050" algn="l"/>
                <a:tab pos="5951538" algn="l"/>
              </a:tabLst>
            </a:pPr>
            <a:r>
              <a:rPr lang="ru-RU" sz="2400" b="1">
                <a:latin typeface="Times New Roman" pitchFamily="18" charset="0"/>
                <a:cs typeface="Times New Roman" pitchFamily="18" charset="0"/>
              </a:rPr>
              <a:t>Таблица значений</a:t>
            </a:r>
          </a:p>
          <a:p>
            <a:pPr algn="ctr" eaLnBrk="0" hangingPunct="0">
              <a:tabLst>
                <a:tab pos="5680075" algn="l"/>
                <a:tab pos="5770563" algn="l"/>
                <a:tab pos="5861050" algn="l"/>
                <a:tab pos="5951538" algn="l"/>
              </a:tabLst>
            </a:pPr>
            <a:endParaRPr lang="ru-RU" sz="2400"/>
          </a:p>
        </p:txBody>
      </p:sp>
      <p:graphicFrame>
        <p:nvGraphicFramePr>
          <p:cNvPr id="87780" name="Group 740"/>
          <p:cNvGraphicFramePr>
            <a:graphicFrameLocks noGrp="1"/>
          </p:cNvGraphicFramePr>
          <p:nvPr/>
        </p:nvGraphicFramePr>
        <p:xfrm>
          <a:off x="395288" y="1125538"/>
          <a:ext cx="8424862" cy="4968240"/>
        </p:xfrm>
        <a:graphic>
          <a:graphicData uri="http://schemas.openxmlformats.org/drawingml/2006/table">
            <a:tbl>
              <a:tblPr/>
              <a:tblGrid>
                <a:gridCol w="944562"/>
                <a:gridCol w="831850"/>
                <a:gridCol w="833438"/>
                <a:gridCol w="830262"/>
                <a:gridCol w="830263"/>
                <a:gridCol w="830262"/>
                <a:gridCol w="830263"/>
                <a:gridCol w="830262"/>
                <a:gridCol w="830263"/>
                <a:gridCol w="833437"/>
              </a:tblGrid>
              <a:tr h="5413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варианта</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4</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5</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6</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755" name="Group 691"/>
          <p:cNvGraphicFramePr>
            <a:graphicFrameLocks noGrp="1"/>
          </p:cNvGraphicFramePr>
          <p:nvPr/>
        </p:nvGraphicFramePr>
        <p:xfrm>
          <a:off x="468313" y="620713"/>
          <a:ext cx="8064500" cy="5758818"/>
        </p:xfrm>
        <a:graphic>
          <a:graphicData uri="http://schemas.openxmlformats.org/drawingml/2006/table">
            <a:tbl>
              <a:tblPr/>
              <a:tblGrid>
                <a:gridCol w="903287"/>
                <a:gridCol w="796925"/>
                <a:gridCol w="796925"/>
                <a:gridCol w="795338"/>
                <a:gridCol w="795337"/>
                <a:gridCol w="795338"/>
                <a:gridCol w="793750"/>
                <a:gridCol w="795337"/>
                <a:gridCol w="795338"/>
                <a:gridCol w="796925"/>
              </a:tblGrid>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варианта</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4</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5</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rPr>
                        <a:t>R</a:t>
                      </a:r>
                      <a:r>
                        <a:rPr kumimoji="0" lang="ru-RU" sz="2000" b="0" i="0" u="none" strike="noStrike" cap="none" normalizeH="0" baseline="-25000" smtClean="0">
                          <a:ln>
                            <a:noFill/>
                          </a:ln>
                          <a:solidFill>
                            <a:schemeClr val="tx1"/>
                          </a:solidFill>
                          <a:effectLst/>
                          <a:latin typeface="Times New Roman" pitchFamily="18" charset="0"/>
                        </a:rPr>
                        <a:t>6</a:t>
                      </a:r>
                      <a:r>
                        <a:rPr kumimoji="0" lang="ru-RU" sz="2000" b="0" i="0" u="none" strike="noStrike" cap="none" normalizeH="0" baseline="0" smtClean="0">
                          <a:ln>
                            <a:noFill/>
                          </a:ln>
                          <a:solidFill>
                            <a:schemeClr val="tx1"/>
                          </a:solidFill>
                          <a:effectLst/>
                          <a:latin typeface="Times New Roman" pitchFamily="18" charset="0"/>
                        </a:rPr>
                        <a:t>, Ом</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803" name="Group 691"/>
          <p:cNvGraphicFramePr>
            <a:graphicFrameLocks noGrp="1"/>
          </p:cNvGraphicFramePr>
          <p:nvPr/>
        </p:nvGraphicFramePr>
        <p:xfrm>
          <a:off x="684213" y="476250"/>
          <a:ext cx="7993062" cy="5614354"/>
        </p:xfrm>
        <a:graphic>
          <a:graphicData uri="http://schemas.openxmlformats.org/drawingml/2006/table">
            <a:tbl>
              <a:tblPr/>
              <a:tblGrid>
                <a:gridCol w="895350"/>
                <a:gridCol w="790575"/>
                <a:gridCol w="788987"/>
                <a:gridCol w="788988"/>
                <a:gridCol w="787400"/>
                <a:gridCol w="787400"/>
                <a:gridCol w="788987"/>
                <a:gridCol w="787400"/>
                <a:gridCol w="787400"/>
                <a:gridCol w="790575"/>
              </a:tblGrid>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варианта</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4</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5</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rPr>
                        <a:t>R</a:t>
                      </a:r>
                      <a:r>
                        <a:rPr kumimoji="0" lang="ru-RU" sz="2000" b="0" i="0" u="none" strike="noStrike" cap="none" normalizeH="0" baseline="-25000" smtClean="0">
                          <a:ln>
                            <a:noFill/>
                          </a:ln>
                          <a:solidFill>
                            <a:schemeClr val="tx1"/>
                          </a:solidFill>
                          <a:effectLst/>
                          <a:latin typeface="Times New Roman" pitchFamily="18" charset="0"/>
                        </a:rPr>
                        <a:t>6</a:t>
                      </a:r>
                      <a:r>
                        <a:rPr kumimoji="0" lang="ru-RU" sz="2000" b="0" i="0" u="none" strike="noStrike" cap="none" normalizeH="0" baseline="0" smtClean="0">
                          <a:ln>
                            <a:noFill/>
                          </a:ln>
                          <a:solidFill>
                            <a:schemeClr val="tx1"/>
                          </a:solidFill>
                          <a:effectLst/>
                          <a:latin typeface="Times New Roman" pitchFamily="18" charset="0"/>
                        </a:rPr>
                        <a:t>, Ом</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780" name="Group 740"/>
          <p:cNvGraphicFramePr>
            <a:graphicFrameLocks noGrp="1"/>
          </p:cNvGraphicFramePr>
          <p:nvPr/>
        </p:nvGraphicFramePr>
        <p:xfrm>
          <a:off x="395288" y="1125538"/>
          <a:ext cx="8424862" cy="4968240"/>
        </p:xfrm>
        <a:graphic>
          <a:graphicData uri="http://schemas.openxmlformats.org/drawingml/2006/table">
            <a:tbl>
              <a:tblPr/>
              <a:tblGrid>
                <a:gridCol w="944562"/>
                <a:gridCol w="831850"/>
                <a:gridCol w="833438"/>
                <a:gridCol w="830262"/>
                <a:gridCol w="830263"/>
                <a:gridCol w="830262"/>
                <a:gridCol w="830263"/>
                <a:gridCol w="830262"/>
                <a:gridCol w="830263"/>
                <a:gridCol w="833437"/>
              </a:tblGrid>
              <a:tr h="5413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 варианта</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4</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5</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6</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31</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32</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33</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34</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37</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38</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39</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40</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755" name="Group 691"/>
          <p:cNvGraphicFramePr>
            <a:graphicFrameLocks noGrp="1"/>
          </p:cNvGraphicFramePr>
          <p:nvPr/>
        </p:nvGraphicFramePr>
        <p:xfrm>
          <a:off x="468313" y="620713"/>
          <a:ext cx="8064500" cy="5758818"/>
        </p:xfrm>
        <a:graphic>
          <a:graphicData uri="http://schemas.openxmlformats.org/drawingml/2006/table">
            <a:tbl>
              <a:tblPr/>
              <a:tblGrid>
                <a:gridCol w="903287"/>
                <a:gridCol w="796925"/>
                <a:gridCol w="796925"/>
                <a:gridCol w="795338"/>
                <a:gridCol w="795337"/>
                <a:gridCol w="795338"/>
                <a:gridCol w="793750"/>
                <a:gridCol w="795337"/>
                <a:gridCol w="795338"/>
                <a:gridCol w="796925"/>
              </a:tblGrid>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 варианта</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4</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5</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rPr>
                        <a:t>R</a:t>
                      </a:r>
                      <a:r>
                        <a:rPr kumimoji="0" lang="ru-RU" sz="2000" b="0" i="0" u="none" strike="noStrike" cap="none" normalizeH="0" baseline="-25000" smtClean="0">
                          <a:ln>
                            <a:noFill/>
                          </a:ln>
                          <a:solidFill>
                            <a:schemeClr val="tx1"/>
                          </a:solidFill>
                          <a:effectLst/>
                          <a:latin typeface="Times New Roman" pitchFamily="18" charset="0"/>
                        </a:rPr>
                        <a:t>6</a:t>
                      </a:r>
                      <a:r>
                        <a:rPr kumimoji="0" lang="ru-RU" sz="2000" b="0" i="0" u="none" strike="noStrike" cap="none" normalizeH="0" baseline="0" smtClean="0">
                          <a:ln>
                            <a:noFill/>
                          </a:ln>
                          <a:solidFill>
                            <a:schemeClr val="tx1"/>
                          </a:solidFill>
                          <a:effectLst/>
                          <a:latin typeface="Times New Roman" pitchFamily="18" charset="0"/>
                        </a:rPr>
                        <a:t>, Ом</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41</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42</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43</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44</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45</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46</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47</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48</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49</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50</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803" name="Group 691"/>
          <p:cNvGraphicFramePr>
            <a:graphicFrameLocks noGrp="1"/>
          </p:cNvGraphicFramePr>
          <p:nvPr/>
        </p:nvGraphicFramePr>
        <p:xfrm>
          <a:off x="684213" y="476250"/>
          <a:ext cx="7993062" cy="5614354"/>
        </p:xfrm>
        <a:graphic>
          <a:graphicData uri="http://schemas.openxmlformats.org/drawingml/2006/table">
            <a:tbl>
              <a:tblPr/>
              <a:tblGrid>
                <a:gridCol w="895350"/>
                <a:gridCol w="790575"/>
                <a:gridCol w="788987"/>
                <a:gridCol w="788988"/>
                <a:gridCol w="787400"/>
                <a:gridCol w="787400"/>
                <a:gridCol w="788987"/>
                <a:gridCol w="787400"/>
                <a:gridCol w="787400"/>
                <a:gridCol w="790575"/>
              </a:tblGrid>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 варианта</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4</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R</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5</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Ом</a:t>
                      </a:r>
                      <a:endParaRPr kumimoji="0" lang="ru-RU" sz="20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rPr>
                        <a:t>R</a:t>
                      </a:r>
                      <a:r>
                        <a:rPr kumimoji="0" lang="ru-RU" sz="2000" b="0" i="0" u="none" strike="noStrike" cap="none" normalizeH="0" baseline="-25000" smtClean="0">
                          <a:ln>
                            <a:noFill/>
                          </a:ln>
                          <a:solidFill>
                            <a:schemeClr val="tx1"/>
                          </a:solidFill>
                          <a:effectLst/>
                          <a:latin typeface="Times New Roman" pitchFamily="18" charset="0"/>
                        </a:rPr>
                        <a:t>6</a:t>
                      </a:r>
                      <a:r>
                        <a:rPr kumimoji="0" lang="ru-RU" sz="2000" b="0" i="0" u="none" strike="noStrike" cap="none" normalizeH="0" baseline="0" smtClean="0">
                          <a:ln>
                            <a:noFill/>
                          </a:ln>
                          <a:solidFill>
                            <a:schemeClr val="tx1"/>
                          </a:solidFill>
                          <a:effectLst/>
                          <a:latin typeface="Times New Roman" pitchFamily="18" charset="0"/>
                        </a:rPr>
                        <a:t>, Ом</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E</a:t>
                      </a:r>
                      <a:r>
                        <a:rPr kumimoji="0" lang="ru-RU" sz="2000" b="0"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В</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51</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52</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53</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54</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55</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56</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57</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58</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59</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72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60</a:t>
                      </a:r>
                      <a:endParaRPr kumimoji="0" lang="ru-RU" sz="20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4.5</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27</a:t>
                      </a:r>
                      <a:endParaRPr kumimoji="0" lang="ru-RU"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9048" name="Text Box 692"/>
          <p:cNvSpPr txBox="1">
            <a:spLocks noChangeArrowheads="1"/>
          </p:cNvSpPr>
          <p:nvPr/>
        </p:nvSpPr>
        <p:spPr bwMode="auto">
          <a:xfrm>
            <a:off x="3924300" y="6143625"/>
            <a:ext cx="2098675" cy="396875"/>
          </a:xfrm>
          <a:prstGeom prst="rect">
            <a:avLst/>
          </a:prstGeom>
          <a:noFill/>
          <a:ln w="9525">
            <a:noFill/>
            <a:miter lim="800000"/>
            <a:headEnd/>
            <a:tailEnd/>
          </a:ln>
        </p:spPr>
        <p:txBody>
          <a:bodyPr wrap="none">
            <a:spAutoFit/>
          </a:bodyPr>
          <a:lstStyle/>
          <a:p>
            <a:r>
              <a:rPr lang="ru-RU" sz="2000">
                <a:latin typeface="Times New Roman" pitchFamily="18" charset="0"/>
                <a:hlinkClick r:id="" action="ppaction://hlinkshowjump?jump=endshow"/>
              </a:rPr>
              <a:t>Закончить работу</a:t>
            </a:r>
            <a:endParaRPr lang="ru-RU" sz="2000">
              <a:latin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Rectangle 4"/>
          <p:cNvSpPr>
            <a:spLocks noChangeArrowheads="1"/>
          </p:cNvSpPr>
          <p:nvPr/>
        </p:nvSpPr>
        <p:spPr bwMode="auto">
          <a:xfrm>
            <a:off x="457200" y="381000"/>
            <a:ext cx="8077200" cy="960438"/>
          </a:xfrm>
          <a:prstGeom prst="rect">
            <a:avLst/>
          </a:prstGeom>
          <a:noFill/>
          <a:ln w="9525">
            <a:noFill/>
            <a:miter lim="800000"/>
            <a:headEnd/>
            <a:tailEnd/>
          </a:ln>
        </p:spPr>
        <p:txBody>
          <a:bodyPr anchor="ctr"/>
          <a:lstStyle/>
          <a:p>
            <a:pPr algn="ctr"/>
            <a:r>
              <a:rPr lang="ru-RU" sz="3600">
                <a:solidFill>
                  <a:schemeClr val="bg2"/>
                </a:solidFill>
                <a:latin typeface="Times New Roman" pitchFamily="18" charset="0"/>
                <a:cs typeface="Times New Roman" pitchFamily="18" charset="0"/>
              </a:rPr>
              <a:t>Решение систем уравнений со многими неизвестными</a:t>
            </a:r>
          </a:p>
        </p:txBody>
      </p:sp>
      <p:sp>
        <p:nvSpPr>
          <p:cNvPr id="39939" name="Text Box 5"/>
          <p:cNvSpPr txBox="1">
            <a:spLocks noChangeArrowheads="1"/>
          </p:cNvSpPr>
          <p:nvPr/>
        </p:nvSpPr>
        <p:spPr bwMode="auto">
          <a:xfrm>
            <a:off x="303213" y="1698625"/>
            <a:ext cx="8372475" cy="3925888"/>
          </a:xfrm>
          <a:prstGeom prst="rect">
            <a:avLst/>
          </a:prstGeom>
          <a:noFill/>
          <a:ln w="9525">
            <a:noFill/>
            <a:miter lim="800000"/>
            <a:headEnd/>
            <a:tailEnd/>
          </a:ln>
        </p:spPr>
        <p:txBody>
          <a:bodyPr>
            <a:spAutoFit/>
          </a:bodyPr>
          <a:lstStyle/>
          <a:p>
            <a:pPr algn="just">
              <a:lnSpc>
                <a:spcPct val="150000"/>
              </a:lnSpc>
            </a:pPr>
            <a:r>
              <a:rPr lang="ru-RU" sz="2400">
                <a:latin typeface="Times New Roman" pitchFamily="18" charset="0"/>
              </a:rPr>
              <a:t>В данной задаче необходимо решить систему из шести уравнений с шестью неизвестными. </a:t>
            </a:r>
          </a:p>
          <a:p>
            <a:pPr algn="just">
              <a:lnSpc>
                <a:spcPct val="150000"/>
              </a:lnSpc>
            </a:pPr>
            <a:r>
              <a:rPr lang="ru-RU" sz="2400">
                <a:latin typeface="Times New Roman" pitchFamily="18" charset="0"/>
              </a:rPr>
              <a:t>Принцип решения системы  - выражать из каждого уравнения какую-либо переменную и поставлять это выражение в последующие уравнения.</a:t>
            </a:r>
          </a:p>
          <a:p>
            <a:pPr>
              <a:lnSpc>
                <a:spcPct val="150000"/>
              </a:lnSpc>
            </a:pPr>
            <a:endParaRPr lang="ru-RU" sz="2400">
              <a:latin typeface="Times New Roman" pitchFamily="18" charset="0"/>
            </a:endParaRPr>
          </a:p>
          <a:p>
            <a:pPr>
              <a:lnSpc>
                <a:spcPct val="150000"/>
              </a:lnSpc>
            </a:pPr>
            <a:r>
              <a:rPr lang="ru-RU" sz="2400">
                <a:latin typeface="Times New Roman" pitchFamily="18" charset="0"/>
              </a:rPr>
              <a:t>Главное– последовательность и аккуратность при решении.</a:t>
            </a:r>
          </a:p>
        </p:txBody>
      </p:sp>
      <p:sp>
        <p:nvSpPr>
          <p:cNvPr id="97286" name="Text Box 6"/>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97284"/>
                                        </p:tgtEl>
                                        <p:attrNameLst>
                                          <p:attrName>style.visibility</p:attrName>
                                        </p:attrNameLst>
                                      </p:cBhvr>
                                      <p:to>
                                        <p:strVal val="visible"/>
                                      </p:to>
                                    </p:set>
                                    <p:animEffect transition="in" filter="slide(fromTop)">
                                      <p:cBhvr>
                                        <p:cTn id="7" dur="500"/>
                                        <p:tgtEl>
                                          <p:spTgt spid="97284"/>
                                        </p:tgtEl>
                                      </p:cBhvr>
                                    </p:animEffect>
                                  </p:childTnLst>
                                </p:cTn>
                              </p:par>
                            </p:childTnLst>
                          </p:cTn>
                        </p:par>
                        <p:par>
                          <p:cTn id="8" fill="hold">
                            <p:stCondLst>
                              <p:cond delay="500"/>
                            </p:stCondLst>
                            <p:childTnLst>
                              <p:par>
                                <p:cTn id="9" presetID="22" presetClass="entr" presetSubtype="4" fill="hold" grpId="0" nodeType="afterEffect">
                                  <p:stCondLst>
                                    <p:cond delay="2000"/>
                                  </p:stCondLst>
                                  <p:childTnLst>
                                    <p:set>
                                      <p:cBhvr>
                                        <p:cTn id="10" dur="1" fill="hold">
                                          <p:stCondLst>
                                            <p:cond delay="0"/>
                                          </p:stCondLst>
                                        </p:cTn>
                                        <p:tgtEl>
                                          <p:spTgt spid="97286"/>
                                        </p:tgtEl>
                                        <p:attrNameLst>
                                          <p:attrName>style.visibility</p:attrName>
                                        </p:attrNameLst>
                                      </p:cBhvr>
                                      <p:to>
                                        <p:strVal val="visible"/>
                                      </p:to>
                                    </p:set>
                                    <p:animEffect transition="in" filter="wipe(down)">
                                      <p:cBhvr>
                                        <p:cTn id="11" dur="500"/>
                                        <p:tgtEl>
                                          <p:spTgt spid="97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4" grpId="0" autoUpdateAnimBg="0"/>
      <p:bldP spid="97286"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p:cNvSpPr txBox="1">
            <a:spLocks noChangeArrowheads="1"/>
          </p:cNvSpPr>
          <p:nvPr/>
        </p:nvSpPr>
        <p:spPr bwMode="auto">
          <a:xfrm>
            <a:off x="323850" y="549275"/>
            <a:ext cx="8372475" cy="4968875"/>
          </a:xfrm>
          <a:prstGeom prst="rect">
            <a:avLst/>
          </a:prstGeom>
          <a:noFill/>
          <a:ln w="9525">
            <a:noFill/>
            <a:miter lim="800000"/>
            <a:headEnd/>
            <a:tailEnd/>
          </a:ln>
        </p:spPr>
        <p:txBody>
          <a:bodyPr>
            <a:spAutoFit/>
          </a:bodyPr>
          <a:lstStyle/>
          <a:p>
            <a:pPr algn="just"/>
            <a:r>
              <a:rPr lang="ru-RU" sz="2400">
                <a:latin typeface="Times New Roman" pitchFamily="18" charset="0"/>
              </a:rPr>
              <a:t>Сначала подставим в систему известные значения ЭДС и сопротивлений:</a:t>
            </a:r>
          </a:p>
          <a:p>
            <a:pPr algn="ctr"/>
            <a:r>
              <a:rPr lang="en-US" sz="2800">
                <a:latin typeface="Times New Roman" pitchFamily="18" charset="0"/>
              </a:rPr>
              <a:t>-I</a:t>
            </a:r>
            <a:r>
              <a:rPr lang="en-US" sz="2800" baseline="-25000">
                <a:latin typeface="Times New Roman" pitchFamily="18" charset="0"/>
              </a:rPr>
              <a:t>1</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=0</a:t>
            </a:r>
            <a:endParaRPr lang="ru-RU" sz="2800">
              <a:latin typeface="Times New Roman" pitchFamily="18" charset="0"/>
            </a:endParaRPr>
          </a:p>
          <a:p>
            <a:pPr algn="ct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4</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=0</a:t>
            </a:r>
            <a:endParaRPr lang="ru-RU" sz="2800">
              <a:latin typeface="Times New Roman" pitchFamily="18" charset="0"/>
            </a:endParaRPr>
          </a:p>
          <a:p>
            <a:pPr algn="ctr"/>
            <a:r>
              <a:rPr lang="en-US" sz="2800">
                <a:latin typeface="Times New Roman" pitchFamily="18" charset="0"/>
              </a:rPr>
              <a:t>I</a:t>
            </a:r>
            <a:r>
              <a:rPr lang="en-US" sz="2800" baseline="-25000">
                <a:latin typeface="Times New Roman" pitchFamily="18" charset="0"/>
              </a:rPr>
              <a:t>1</a:t>
            </a:r>
            <a:r>
              <a:rPr lang="en-US" sz="2800">
                <a:latin typeface="Times New Roman" pitchFamily="18" charset="0"/>
              </a:rPr>
              <a:t>-I</a:t>
            </a:r>
            <a:r>
              <a:rPr lang="en-US" sz="2800" baseline="-25000">
                <a:latin typeface="Times New Roman" pitchFamily="18" charset="0"/>
              </a:rPr>
              <a:t>4</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=0</a:t>
            </a:r>
            <a:endParaRPr lang="ru-RU" sz="2800">
              <a:latin typeface="Times New Roman" pitchFamily="18" charset="0"/>
            </a:endParaRPr>
          </a:p>
          <a:p>
            <a:pPr algn="ctr"/>
            <a:r>
              <a:rPr lang="en-US" sz="2800">
                <a:latin typeface="Times New Roman" pitchFamily="18" charset="0"/>
              </a:rPr>
              <a:t>I</a:t>
            </a:r>
            <a:r>
              <a:rPr lang="en-US" sz="2800" baseline="-25000">
                <a:latin typeface="Times New Roman" pitchFamily="18" charset="0"/>
              </a:rPr>
              <a:t>1</a:t>
            </a:r>
            <a:r>
              <a:rPr lang="en-US" sz="2800">
                <a:latin typeface="Times New Roman" pitchFamily="18" charset="0"/>
              </a:rPr>
              <a:t> – </a:t>
            </a:r>
            <a:r>
              <a:rPr lang="ru-RU" sz="2800">
                <a:latin typeface="Times New Roman" pitchFamily="18" charset="0"/>
              </a:rPr>
              <a:t>0,5</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4</a:t>
            </a:r>
            <a:r>
              <a:rPr lang="en-US" sz="2800">
                <a:latin typeface="Times New Roman" pitchFamily="18" charset="0"/>
              </a:rPr>
              <a:t> = </a:t>
            </a:r>
            <a:r>
              <a:rPr lang="ru-RU" sz="2800">
                <a:latin typeface="Times New Roman" pitchFamily="18" charset="0"/>
              </a:rPr>
              <a:t>120 – 60 </a:t>
            </a:r>
          </a:p>
          <a:p>
            <a:pPr algn="ctr"/>
            <a:r>
              <a:rPr lang="en-US" sz="2800">
                <a:latin typeface="Times New Roman" pitchFamily="18" charset="0"/>
              </a:rPr>
              <a:t>-</a:t>
            </a:r>
            <a:r>
              <a:rPr lang="ru-RU" sz="2800">
                <a:latin typeface="Times New Roman" pitchFamily="18" charset="0"/>
              </a:rPr>
              <a:t> 0,5 </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0,4 </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 60 +140</a:t>
            </a:r>
          </a:p>
          <a:p>
            <a:pPr algn="ct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4</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 = 0</a:t>
            </a:r>
            <a:endParaRPr lang="ru-RU" sz="2800">
              <a:latin typeface="Times New Roman" pitchFamily="18" charset="0"/>
            </a:endParaRPr>
          </a:p>
          <a:p>
            <a:pPr algn="ctr"/>
            <a:endParaRPr lang="ru-RU" sz="2800">
              <a:latin typeface="Times New Roman" pitchFamily="18" charset="0"/>
            </a:endParaRPr>
          </a:p>
          <a:p>
            <a:pPr algn="just"/>
            <a:r>
              <a:rPr lang="ru-RU" sz="2400">
                <a:latin typeface="Times New Roman" pitchFamily="18" charset="0"/>
              </a:rPr>
              <a:t>Из первого уравнения выражаем переменную: </a:t>
            </a:r>
            <a:r>
              <a:rPr lang="en-US" sz="2800">
                <a:solidFill>
                  <a:srgbClr val="CC0000"/>
                </a:solidFill>
                <a:latin typeface="Times New Roman" pitchFamily="18" charset="0"/>
              </a:rPr>
              <a:t>I</a:t>
            </a:r>
            <a:r>
              <a:rPr lang="en-US" sz="2800" baseline="-25000">
                <a:solidFill>
                  <a:srgbClr val="CC0000"/>
                </a:solidFill>
                <a:latin typeface="Times New Roman" pitchFamily="18" charset="0"/>
              </a:rPr>
              <a:t>1</a:t>
            </a:r>
            <a:r>
              <a:rPr lang="ru-RU" sz="2800" baseline="-25000">
                <a:solidFill>
                  <a:srgbClr val="CC0000"/>
                </a:solidFill>
                <a:latin typeface="Times New Roman" pitchFamily="18" charset="0"/>
              </a:rPr>
              <a:t>=</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en-US" sz="2800">
                <a:solidFill>
                  <a:srgbClr val="CC0000"/>
                </a:solidFill>
                <a:latin typeface="Times New Roman" pitchFamily="18" charset="0"/>
              </a:rPr>
              <a:t>-I</a:t>
            </a:r>
            <a:r>
              <a:rPr lang="en-US" sz="2800" baseline="-25000">
                <a:solidFill>
                  <a:srgbClr val="CC0000"/>
                </a:solidFill>
                <a:latin typeface="Times New Roman" pitchFamily="18" charset="0"/>
              </a:rPr>
              <a:t>3</a:t>
            </a:r>
            <a:endParaRPr lang="ru-RU" sz="2800" baseline="-25000">
              <a:solidFill>
                <a:srgbClr val="CC0000"/>
              </a:solidFill>
              <a:latin typeface="Times New Roman" pitchFamily="18" charset="0"/>
            </a:endParaRPr>
          </a:p>
          <a:p>
            <a:pPr algn="just"/>
            <a:r>
              <a:rPr lang="ru-RU" sz="2400">
                <a:latin typeface="Times New Roman" pitchFamily="18" charset="0"/>
              </a:rPr>
              <a:t>И подставляем правую часть данного выражения во все последующие уравнения.</a:t>
            </a:r>
          </a:p>
        </p:txBody>
      </p:sp>
      <p:sp>
        <p:nvSpPr>
          <p:cNvPr id="98308" name="Text Box 4"/>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98308"/>
                                        </p:tgtEl>
                                        <p:attrNameLst>
                                          <p:attrName>style.visibility</p:attrName>
                                        </p:attrNameLst>
                                      </p:cBhvr>
                                      <p:to>
                                        <p:strVal val="visible"/>
                                      </p:to>
                                    </p:set>
                                    <p:animEffect transition="in" filter="wipe(down)">
                                      <p:cBhvr>
                                        <p:cTn id="7" dur="500"/>
                                        <p:tgtEl>
                                          <p:spTgt spid="98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8"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827088" y="549275"/>
            <a:ext cx="7869237" cy="5643563"/>
          </a:xfrm>
          <a:prstGeom prst="rect">
            <a:avLst/>
          </a:prstGeom>
          <a:noFill/>
          <a:ln w="9525">
            <a:noFill/>
            <a:miter lim="800000"/>
            <a:headEnd/>
            <a:tailEnd/>
          </a:ln>
        </p:spPr>
        <p:txBody>
          <a:bodyPr>
            <a:spAutoFit/>
          </a:bodyPr>
          <a:lstStyle/>
          <a:p>
            <a:r>
              <a:rPr lang="en-US" sz="2800">
                <a:latin typeface="Times New Roman" pitchFamily="18" charset="0"/>
              </a:rPr>
              <a:t>I</a:t>
            </a:r>
            <a:r>
              <a:rPr lang="en-US" sz="2800" baseline="-25000">
                <a:latin typeface="Times New Roman" pitchFamily="18" charset="0"/>
              </a:rPr>
              <a:t>1</a:t>
            </a:r>
            <a:r>
              <a:rPr lang="ru-RU" sz="2800">
                <a:latin typeface="Times New Roman" pitchFamily="18" charset="0"/>
              </a:rPr>
              <a:t>=</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endParaRPr lang="ru-RU" sz="2800" baseline="-25000">
              <a:latin typeface="Times New Roman" pitchFamily="18" charset="0"/>
            </a:endParaRPr>
          </a:p>
          <a:p>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4</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=0</a:t>
            </a:r>
            <a:endParaRPr lang="ru-RU" sz="2800">
              <a:latin typeface="Times New Roman" pitchFamily="18" charset="0"/>
            </a:endParaRPr>
          </a:p>
          <a:p>
            <a:r>
              <a:rPr lang="ru-RU" sz="2800">
                <a:solidFill>
                  <a:srgbClr val="CC0000"/>
                </a:solidFill>
                <a:latin typeface="Times New Roman" pitchFamily="18" charset="0"/>
              </a:rPr>
              <a:t>(</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en-US" sz="2800">
                <a:solidFill>
                  <a:srgbClr val="CC0000"/>
                </a:solidFill>
                <a:latin typeface="Times New Roman" pitchFamily="18" charset="0"/>
              </a:rPr>
              <a:t>-I</a:t>
            </a:r>
            <a:r>
              <a:rPr lang="en-US" sz="2800" baseline="-25000">
                <a:solidFill>
                  <a:srgbClr val="CC0000"/>
                </a:solidFill>
                <a:latin typeface="Times New Roman" pitchFamily="18" charset="0"/>
              </a:rPr>
              <a:t>3</a:t>
            </a:r>
            <a:r>
              <a:rPr lang="ru-RU" sz="2800">
                <a:solidFill>
                  <a:srgbClr val="CC0000"/>
                </a:solidFill>
                <a:latin typeface="Times New Roman" pitchFamily="18" charset="0"/>
              </a:rPr>
              <a:t>)</a:t>
            </a:r>
            <a:r>
              <a:rPr lang="en-US" sz="2800">
                <a:latin typeface="Times New Roman" pitchFamily="18" charset="0"/>
              </a:rPr>
              <a:t> -I</a:t>
            </a:r>
            <a:r>
              <a:rPr lang="en-US" sz="2800" baseline="-25000">
                <a:latin typeface="Times New Roman" pitchFamily="18" charset="0"/>
              </a:rPr>
              <a:t>4</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=0</a:t>
            </a:r>
            <a:endParaRPr lang="ru-RU" sz="2800">
              <a:latin typeface="Times New Roman" pitchFamily="18" charset="0"/>
            </a:endParaRPr>
          </a:p>
          <a:p>
            <a:r>
              <a:rPr lang="ru-RU" sz="2800">
                <a:solidFill>
                  <a:srgbClr val="CC0000"/>
                </a:solidFill>
                <a:latin typeface="Times New Roman" pitchFamily="18" charset="0"/>
              </a:rPr>
              <a:t>(</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en-US" sz="2800">
                <a:solidFill>
                  <a:srgbClr val="CC0000"/>
                </a:solidFill>
                <a:latin typeface="Times New Roman" pitchFamily="18" charset="0"/>
              </a:rPr>
              <a:t>-I</a:t>
            </a:r>
            <a:r>
              <a:rPr lang="en-US" sz="2800" baseline="-25000">
                <a:solidFill>
                  <a:srgbClr val="CC0000"/>
                </a:solidFill>
                <a:latin typeface="Times New Roman" pitchFamily="18" charset="0"/>
              </a:rPr>
              <a:t>3</a:t>
            </a:r>
            <a:r>
              <a:rPr lang="ru-RU" sz="2800">
                <a:solidFill>
                  <a:srgbClr val="CC0000"/>
                </a:solidFill>
                <a:latin typeface="Times New Roman" pitchFamily="18" charset="0"/>
              </a:rPr>
              <a:t>)</a:t>
            </a:r>
            <a:r>
              <a:rPr lang="en-US" sz="2800">
                <a:latin typeface="Times New Roman" pitchFamily="18" charset="0"/>
              </a:rPr>
              <a:t> – </a:t>
            </a:r>
            <a:r>
              <a:rPr lang="ru-RU" sz="2800">
                <a:latin typeface="Times New Roman" pitchFamily="18" charset="0"/>
              </a:rPr>
              <a:t>0,5</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4</a:t>
            </a:r>
            <a:r>
              <a:rPr lang="en-US" sz="2800">
                <a:latin typeface="Times New Roman" pitchFamily="18" charset="0"/>
              </a:rPr>
              <a:t> = </a:t>
            </a:r>
            <a:r>
              <a:rPr lang="ru-RU" sz="2800">
                <a:latin typeface="Times New Roman" pitchFamily="18" charset="0"/>
              </a:rPr>
              <a:t>120 – 60 </a:t>
            </a:r>
          </a:p>
          <a:p>
            <a:r>
              <a:rPr lang="en-US" sz="2800">
                <a:latin typeface="Times New Roman" pitchFamily="18" charset="0"/>
              </a:rPr>
              <a:t>-</a:t>
            </a:r>
            <a:r>
              <a:rPr lang="ru-RU" sz="2800">
                <a:latin typeface="Times New Roman" pitchFamily="18" charset="0"/>
              </a:rPr>
              <a:t> 0,5 </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0,4 </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 60 +140</a:t>
            </a:r>
          </a:p>
          <a:p>
            <a:r>
              <a:rPr lang="en-US" sz="2800">
                <a:latin typeface="Times New Roman" pitchFamily="18" charset="0"/>
              </a:rPr>
              <a:t>-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4</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 = 0</a:t>
            </a:r>
            <a:endParaRPr lang="ru-RU" sz="2800">
              <a:latin typeface="Times New Roman" pitchFamily="18" charset="0"/>
            </a:endParaRPr>
          </a:p>
          <a:p>
            <a:r>
              <a:rPr lang="ru-RU" sz="2400">
                <a:latin typeface="Times New Roman" pitchFamily="18" charset="0"/>
              </a:rPr>
              <a:t>Из второго уравнения выражаем переменную: </a:t>
            </a:r>
            <a:r>
              <a:rPr lang="en-US" sz="2800">
                <a:solidFill>
                  <a:srgbClr val="CC0000"/>
                </a:solidFill>
                <a:latin typeface="Times New Roman" pitchFamily="18" charset="0"/>
              </a:rPr>
              <a:t>I</a:t>
            </a:r>
            <a:r>
              <a:rPr lang="ru-RU" sz="2800" baseline="-25000">
                <a:solidFill>
                  <a:srgbClr val="CC0000"/>
                </a:solidFill>
                <a:latin typeface="Times New Roman" pitchFamily="18" charset="0"/>
              </a:rPr>
              <a:t>4=</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en-US" sz="2800">
                <a:solidFill>
                  <a:srgbClr val="CC0000"/>
                </a:solidFill>
                <a:latin typeface="Times New Roman" pitchFamily="18" charset="0"/>
              </a:rPr>
              <a:t>-I</a:t>
            </a:r>
            <a:r>
              <a:rPr lang="ru-RU" sz="2800" baseline="-25000">
                <a:solidFill>
                  <a:srgbClr val="CC0000"/>
                </a:solidFill>
                <a:latin typeface="Times New Roman" pitchFamily="18" charset="0"/>
              </a:rPr>
              <a:t>5</a:t>
            </a:r>
            <a:endParaRPr lang="ru-RU" sz="2800">
              <a:solidFill>
                <a:srgbClr val="CC0000"/>
              </a:solidFill>
              <a:latin typeface="Times New Roman" pitchFamily="18" charset="0"/>
            </a:endParaRPr>
          </a:p>
          <a:p>
            <a:r>
              <a:rPr lang="en-US" sz="2800">
                <a:latin typeface="Times New Roman" pitchFamily="18" charset="0"/>
              </a:rPr>
              <a:t>I</a:t>
            </a:r>
            <a:r>
              <a:rPr lang="en-US" sz="2800" baseline="-25000">
                <a:latin typeface="Times New Roman" pitchFamily="18" charset="0"/>
              </a:rPr>
              <a:t>1</a:t>
            </a:r>
            <a:r>
              <a:rPr lang="ru-RU" sz="2800">
                <a:latin typeface="Times New Roman" pitchFamily="18" charset="0"/>
              </a:rPr>
              <a:t>=</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endParaRPr lang="ru-RU" sz="2800" baseline="-25000">
              <a:latin typeface="Times New Roman" pitchFamily="18" charset="0"/>
            </a:endParaRPr>
          </a:p>
          <a:p>
            <a:r>
              <a:rPr lang="en-US" sz="2800">
                <a:latin typeface="Times New Roman" pitchFamily="18" charset="0"/>
              </a:rPr>
              <a:t>I</a:t>
            </a:r>
            <a:r>
              <a:rPr lang="ru-RU" sz="2800" baseline="-25000">
                <a:latin typeface="Times New Roman" pitchFamily="18" charset="0"/>
              </a:rPr>
              <a:t>4</a:t>
            </a:r>
            <a:r>
              <a:rPr lang="ru-RU" sz="2800">
                <a:latin typeface="Times New Roman" pitchFamily="18" charset="0"/>
              </a:rPr>
              <a:t>=</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ru-RU" sz="2800" baseline="-25000">
                <a:latin typeface="Times New Roman" pitchFamily="18" charset="0"/>
              </a:rPr>
              <a:t>5</a:t>
            </a:r>
          </a:p>
          <a:p>
            <a:r>
              <a:rPr lang="ru-RU" sz="2800">
                <a:latin typeface="Times New Roman" pitchFamily="18" charset="0"/>
              </a:rPr>
              <a:t>(</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r>
              <a:rPr lang="ru-RU" sz="2800">
                <a:latin typeface="Times New Roman" pitchFamily="18" charset="0"/>
              </a:rPr>
              <a:t>)</a:t>
            </a:r>
            <a:r>
              <a:rPr lang="en-US" sz="2800">
                <a:latin typeface="Times New Roman" pitchFamily="18" charset="0"/>
              </a:rPr>
              <a:t> –</a:t>
            </a:r>
            <a:r>
              <a:rPr lang="ru-RU" sz="2800">
                <a:solidFill>
                  <a:srgbClr val="CC0000"/>
                </a:solidFill>
                <a:latin typeface="Times New Roman" pitchFamily="18" charset="0"/>
              </a:rPr>
              <a:t>(</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en-US" sz="2800">
                <a:solidFill>
                  <a:srgbClr val="CC0000"/>
                </a:solidFill>
                <a:latin typeface="Times New Roman" pitchFamily="18" charset="0"/>
              </a:rPr>
              <a:t>-I</a:t>
            </a:r>
            <a:r>
              <a:rPr lang="ru-RU" sz="2800" baseline="-25000">
                <a:solidFill>
                  <a:srgbClr val="CC0000"/>
                </a:solidFill>
                <a:latin typeface="Times New Roman" pitchFamily="18" charset="0"/>
              </a:rPr>
              <a:t>5</a:t>
            </a:r>
            <a:r>
              <a:rPr lang="ru-RU" sz="2800">
                <a:solidFill>
                  <a:srgbClr val="CC0000"/>
                </a:solidFill>
                <a:latin typeface="Times New Roman" pitchFamily="18" charset="0"/>
              </a:rPr>
              <a:t>)</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=0</a:t>
            </a:r>
            <a:endParaRPr lang="ru-RU" sz="2800">
              <a:latin typeface="Times New Roman" pitchFamily="18" charset="0"/>
            </a:endParaRPr>
          </a:p>
          <a:p>
            <a:r>
              <a:rPr lang="ru-RU" sz="2800">
                <a:latin typeface="Times New Roman" pitchFamily="18" charset="0"/>
              </a:rPr>
              <a:t>(</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r>
              <a:rPr lang="ru-RU" sz="2800">
                <a:latin typeface="Times New Roman" pitchFamily="18" charset="0"/>
              </a:rPr>
              <a:t>)</a:t>
            </a:r>
            <a:r>
              <a:rPr lang="en-US" sz="2800">
                <a:latin typeface="Times New Roman" pitchFamily="18" charset="0"/>
              </a:rPr>
              <a:t> – </a:t>
            </a:r>
            <a:r>
              <a:rPr lang="ru-RU" sz="2800">
                <a:latin typeface="Times New Roman" pitchFamily="18" charset="0"/>
              </a:rPr>
              <a:t>0,5</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3</a:t>
            </a:r>
            <a:r>
              <a:rPr lang="ru-RU" sz="2800">
                <a:solidFill>
                  <a:srgbClr val="CC0000"/>
                </a:solidFill>
                <a:latin typeface="Times New Roman" pitchFamily="18" charset="0"/>
              </a:rPr>
              <a:t>(</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en-US" sz="2800">
                <a:solidFill>
                  <a:srgbClr val="CC0000"/>
                </a:solidFill>
                <a:latin typeface="Times New Roman" pitchFamily="18" charset="0"/>
              </a:rPr>
              <a:t>-I</a:t>
            </a:r>
            <a:r>
              <a:rPr lang="ru-RU" sz="2800" baseline="-25000">
                <a:solidFill>
                  <a:srgbClr val="CC0000"/>
                </a:solidFill>
                <a:latin typeface="Times New Roman" pitchFamily="18" charset="0"/>
              </a:rPr>
              <a:t>5</a:t>
            </a:r>
            <a:r>
              <a:rPr lang="ru-RU" sz="2800">
                <a:solidFill>
                  <a:srgbClr val="CC0000"/>
                </a:solidFill>
                <a:latin typeface="Times New Roman" pitchFamily="18" charset="0"/>
              </a:rPr>
              <a:t>)</a:t>
            </a:r>
            <a:r>
              <a:rPr lang="en-US" sz="2800">
                <a:latin typeface="Times New Roman" pitchFamily="18" charset="0"/>
              </a:rPr>
              <a:t> = </a:t>
            </a:r>
            <a:r>
              <a:rPr lang="ru-RU" sz="2800">
                <a:latin typeface="Times New Roman" pitchFamily="18" charset="0"/>
              </a:rPr>
              <a:t>120 – 60 </a:t>
            </a:r>
          </a:p>
          <a:p>
            <a:r>
              <a:rPr lang="en-US" sz="2800">
                <a:latin typeface="Times New Roman" pitchFamily="18" charset="0"/>
              </a:rPr>
              <a:t>-</a:t>
            </a:r>
            <a:r>
              <a:rPr lang="ru-RU" sz="2800">
                <a:latin typeface="Times New Roman" pitchFamily="18" charset="0"/>
              </a:rPr>
              <a:t> 0,5 </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0,4 </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 60 +140</a:t>
            </a:r>
          </a:p>
          <a:p>
            <a:r>
              <a:rPr lang="en-US" sz="2800">
                <a:latin typeface="Times New Roman" pitchFamily="18" charset="0"/>
              </a:rPr>
              <a:t> - </a:t>
            </a:r>
            <a:r>
              <a:rPr lang="ru-RU" sz="2800">
                <a:latin typeface="Times New Roman" pitchFamily="18" charset="0"/>
              </a:rPr>
              <a:t>3</a:t>
            </a:r>
            <a:r>
              <a:rPr lang="ru-RU" sz="2800">
                <a:solidFill>
                  <a:srgbClr val="CC0000"/>
                </a:solidFill>
                <a:latin typeface="Times New Roman" pitchFamily="18" charset="0"/>
              </a:rPr>
              <a:t>(</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en-US" sz="2800">
                <a:solidFill>
                  <a:srgbClr val="CC0000"/>
                </a:solidFill>
                <a:latin typeface="Times New Roman" pitchFamily="18" charset="0"/>
              </a:rPr>
              <a:t>-I</a:t>
            </a:r>
            <a:r>
              <a:rPr lang="ru-RU" sz="2800" baseline="-25000">
                <a:solidFill>
                  <a:srgbClr val="CC0000"/>
                </a:solidFill>
                <a:latin typeface="Times New Roman" pitchFamily="18" charset="0"/>
              </a:rPr>
              <a:t>5</a:t>
            </a:r>
            <a:r>
              <a:rPr lang="ru-RU" sz="2800">
                <a:solidFill>
                  <a:srgbClr val="CC0000"/>
                </a:solidFill>
                <a:latin typeface="Times New Roman" pitchFamily="18" charset="0"/>
              </a:rPr>
              <a:t>)</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 = 0</a:t>
            </a:r>
            <a:endParaRPr lang="ru-RU" sz="2800">
              <a:latin typeface="Times New Roman" pitchFamily="18" charset="0"/>
            </a:endParaRPr>
          </a:p>
        </p:txBody>
      </p:sp>
      <p:sp>
        <p:nvSpPr>
          <p:cNvPr id="99331" name="Text Box 3"/>
          <p:cNvSpPr txBox="1">
            <a:spLocks noChangeArrowheads="1"/>
          </p:cNvSpPr>
          <p:nvPr/>
        </p:nvSpPr>
        <p:spPr bwMode="auto">
          <a:xfrm>
            <a:off x="3635375" y="616585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99331"/>
                                        </p:tgtEl>
                                        <p:attrNameLst>
                                          <p:attrName>style.visibility</p:attrName>
                                        </p:attrNameLst>
                                      </p:cBhvr>
                                      <p:to>
                                        <p:strVal val="visible"/>
                                      </p:to>
                                    </p:set>
                                    <p:animEffect transition="in" filter="wipe(down)">
                                      <p:cBhvr>
                                        <p:cTn id="7" dur="500"/>
                                        <p:tgtEl>
                                          <p:spTgt spid="99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827088" y="549275"/>
            <a:ext cx="7869237" cy="5257800"/>
          </a:xfrm>
          <a:prstGeom prst="rect">
            <a:avLst/>
          </a:prstGeom>
          <a:noFill/>
          <a:ln w="9525">
            <a:noFill/>
            <a:miter lim="800000"/>
            <a:headEnd/>
            <a:tailEnd/>
          </a:ln>
        </p:spPr>
        <p:txBody>
          <a:bodyPr>
            <a:spAutoFit/>
          </a:bodyPr>
          <a:lstStyle/>
          <a:p>
            <a:r>
              <a:rPr lang="ru-RU" sz="2400">
                <a:latin typeface="Times New Roman" pitchFamily="18" charset="0"/>
              </a:rPr>
              <a:t>Рассмотрим отдельно третье уравнение, раскроем скобки, приведем подобные слагаемые и выразим одно из неизвестных:</a:t>
            </a:r>
          </a:p>
          <a:p>
            <a:r>
              <a:rPr lang="ru-RU" sz="2800">
                <a:latin typeface="Times New Roman" pitchFamily="18" charset="0"/>
              </a:rPr>
              <a:t>(</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r>
              <a:rPr lang="ru-RU" sz="2800">
                <a:latin typeface="Times New Roman" pitchFamily="18" charset="0"/>
              </a:rPr>
              <a:t>)</a:t>
            </a:r>
            <a:r>
              <a:rPr lang="en-US" sz="2800">
                <a:latin typeface="Times New Roman" pitchFamily="18" charset="0"/>
              </a:rPr>
              <a:t> –</a:t>
            </a:r>
            <a:r>
              <a:rPr lang="ru-RU" sz="2800">
                <a:latin typeface="Times New Roman" pitchFamily="18" charset="0"/>
              </a:rPr>
              <a:t>(</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ru-RU" sz="2800" baseline="-25000">
                <a:latin typeface="Times New Roman" pitchFamily="18" charset="0"/>
              </a:rPr>
              <a:t>5</a:t>
            </a:r>
            <a:r>
              <a:rPr lang="ru-RU" sz="2800">
                <a:latin typeface="Times New Roman" pitchFamily="18" charset="0"/>
              </a:rPr>
              <a:t>)</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=0</a:t>
            </a:r>
            <a:endParaRPr lang="ru-RU" sz="2800">
              <a:latin typeface="Times New Roman" pitchFamily="18" charset="0"/>
            </a:endParaRPr>
          </a:p>
          <a:p>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r>
              <a:rPr lang="ru-RU" sz="2800">
                <a:latin typeface="Times New Roman" pitchFamily="18" charset="0"/>
              </a:rPr>
              <a:t>+</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=0</a:t>
            </a:r>
            <a:endParaRPr lang="ru-RU" sz="2800">
              <a:latin typeface="Times New Roman" pitchFamily="18" charset="0"/>
            </a:endParaRPr>
          </a:p>
          <a:p>
            <a:r>
              <a:rPr lang="en-US" sz="2800">
                <a:latin typeface="Times New Roman" pitchFamily="18" charset="0"/>
              </a:rPr>
              <a:t>-I</a:t>
            </a:r>
            <a:r>
              <a:rPr lang="en-US" sz="2800" baseline="-25000">
                <a:latin typeface="Times New Roman" pitchFamily="18" charset="0"/>
              </a:rPr>
              <a:t>3</a:t>
            </a:r>
            <a:r>
              <a:rPr lang="ru-RU" sz="2800">
                <a:latin typeface="Times New Roman" pitchFamily="18" charset="0"/>
              </a:rPr>
              <a:t>+</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+I</a:t>
            </a:r>
            <a:r>
              <a:rPr lang="en-US" sz="2800" baseline="-25000">
                <a:latin typeface="Times New Roman" pitchFamily="18" charset="0"/>
              </a:rPr>
              <a:t>6</a:t>
            </a:r>
            <a:r>
              <a:rPr lang="en-US" sz="2800">
                <a:latin typeface="Times New Roman" pitchFamily="18" charset="0"/>
              </a:rPr>
              <a:t>=0</a:t>
            </a:r>
            <a:endParaRPr lang="ru-RU" sz="2800">
              <a:latin typeface="Times New Roman" pitchFamily="18" charset="0"/>
            </a:endParaRPr>
          </a:p>
          <a:p>
            <a:r>
              <a:rPr lang="en-US" sz="2800">
                <a:solidFill>
                  <a:srgbClr val="CC0000"/>
                </a:solidFill>
                <a:latin typeface="Times New Roman" pitchFamily="18" charset="0"/>
              </a:rPr>
              <a:t>I</a:t>
            </a:r>
            <a:r>
              <a:rPr lang="en-US" sz="2800" baseline="-25000">
                <a:solidFill>
                  <a:srgbClr val="CC0000"/>
                </a:solidFill>
                <a:latin typeface="Times New Roman" pitchFamily="18" charset="0"/>
              </a:rPr>
              <a:t>6</a:t>
            </a:r>
            <a:r>
              <a:rPr lang="en-US" sz="2800">
                <a:solidFill>
                  <a:srgbClr val="CC0000"/>
                </a:solidFill>
                <a:latin typeface="Times New Roman" pitchFamily="18" charset="0"/>
              </a:rPr>
              <a:t>=</a:t>
            </a:r>
            <a:r>
              <a:rPr lang="ru-RU" sz="2800">
                <a:solidFill>
                  <a:srgbClr val="CC0000"/>
                </a:solidFill>
                <a:latin typeface="Times New Roman" pitchFamily="18" charset="0"/>
              </a:rPr>
              <a:t> </a:t>
            </a:r>
            <a:r>
              <a:rPr lang="en-US" sz="2800">
                <a:solidFill>
                  <a:srgbClr val="CC0000"/>
                </a:solidFill>
                <a:latin typeface="Times New Roman" pitchFamily="18" charset="0"/>
              </a:rPr>
              <a:t>I</a:t>
            </a:r>
            <a:r>
              <a:rPr lang="en-US" sz="2800" baseline="-25000">
                <a:solidFill>
                  <a:srgbClr val="CC0000"/>
                </a:solidFill>
                <a:latin typeface="Times New Roman" pitchFamily="18" charset="0"/>
              </a:rPr>
              <a:t>3</a:t>
            </a:r>
            <a:r>
              <a:rPr lang="en-US" sz="2800">
                <a:solidFill>
                  <a:srgbClr val="CC0000"/>
                </a:solidFill>
                <a:latin typeface="Times New Roman" pitchFamily="18" charset="0"/>
              </a:rPr>
              <a:t> - I</a:t>
            </a:r>
            <a:r>
              <a:rPr lang="en-US" sz="2800" baseline="-25000">
                <a:solidFill>
                  <a:srgbClr val="CC0000"/>
                </a:solidFill>
                <a:latin typeface="Times New Roman" pitchFamily="18" charset="0"/>
              </a:rPr>
              <a:t>5</a:t>
            </a:r>
          </a:p>
          <a:p>
            <a:endParaRPr lang="ru-RU" sz="2800" baseline="-25000">
              <a:solidFill>
                <a:srgbClr val="CC0000"/>
              </a:solidFill>
              <a:latin typeface="Times New Roman" pitchFamily="18" charset="0"/>
            </a:endParaRPr>
          </a:p>
          <a:p>
            <a:r>
              <a:rPr lang="ru-RU" sz="2400">
                <a:latin typeface="Times New Roman" pitchFamily="18" charset="0"/>
              </a:rPr>
              <a:t>Также отдельно рассмотрим четвертое уравнение:</a:t>
            </a:r>
          </a:p>
          <a:p>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 </a:t>
            </a:r>
            <a:r>
              <a:rPr lang="ru-RU" sz="2800">
                <a:latin typeface="Times New Roman" pitchFamily="18" charset="0"/>
              </a:rPr>
              <a:t>0,5</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ru-RU" sz="2800" baseline="-25000">
                <a:latin typeface="Times New Roman" pitchFamily="18" charset="0"/>
              </a:rPr>
              <a:t>5</a:t>
            </a:r>
            <a:r>
              <a:rPr lang="ru-RU" sz="2800">
                <a:latin typeface="Times New Roman" pitchFamily="18" charset="0"/>
              </a:rPr>
              <a:t>)</a:t>
            </a:r>
            <a:r>
              <a:rPr lang="en-US" sz="2800">
                <a:latin typeface="Times New Roman" pitchFamily="18" charset="0"/>
              </a:rPr>
              <a:t> = </a:t>
            </a:r>
            <a:r>
              <a:rPr lang="ru-RU" sz="2800">
                <a:latin typeface="Times New Roman" pitchFamily="18" charset="0"/>
              </a:rPr>
              <a:t>60 </a:t>
            </a:r>
          </a:p>
          <a:p>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 </a:t>
            </a:r>
            <a:r>
              <a:rPr lang="ru-RU" sz="2800">
                <a:latin typeface="Times New Roman" pitchFamily="18" charset="0"/>
              </a:rPr>
              <a:t>0,5</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a:t>
            </a:r>
            <a:r>
              <a:rPr lang="ru-RU" sz="2800">
                <a:latin typeface="Times New Roman" pitchFamily="18" charset="0"/>
              </a:rPr>
              <a:t>-</a:t>
            </a:r>
            <a:r>
              <a:rPr lang="en-US" sz="2800">
                <a:latin typeface="Times New Roman" pitchFamily="18" charset="0"/>
              </a:rPr>
              <a:t>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a:t>
            </a:r>
            <a:r>
              <a:rPr lang="ru-RU" sz="2800">
                <a:latin typeface="Times New Roman" pitchFamily="18" charset="0"/>
              </a:rPr>
              <a:t>3</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 = </a:t>
            </a:r>
            <a:r>
              <a:rPr lang="ru-RU" sz="2800">
                <a:latin typeface="Times New Roman" pitchFamily="18" charset="0"/>
              </a:rPr>
              <a:t>60</a:t>
            </a:r>
          </a:p>
          <a:p>
            <a:r>
              <a:rPr lang="en-US" sz="2800">
                <a:latin typeface="Times New Roman" pitchFamily="18" charset="0"/>
              </a:rPr>
              <a:t>-</a:t>
            </a:r>
            <a:r>
              <a:rPr lang="ru-RU" sz="2800">
                <a:latin typeface="Times New Roman" pitchFamily="18" charset="0"/>
              </a:rPr>
              <a:t> 4,5</a:t>
            </a:r>
            <a:r>
              <a:rPr lang="en-US" sz="2800">
                <a:latin typeface="Times New Roman" pitchFamily="18" charset="0"/>
              </a:rPr>
              <a:t>I</a:t>
            </a:r>
            <a:r>
              <a:rPr lang="en-US" sz="2800" baseline="-25000">
                <a:latin typeface="Times New Roman" pitchFamily="18" charset="0"/>
              </a:rPr>
              <a:t>2</a:t>
            </a:r>
            <a:r>
              <a:rPr lang="ru-RU" sz="2800" baseline="-25000">
                <a:latin typeface="Times New Roman" pitchFamily="18" charset="0"/>
              </a:rPr>
              <a:t> </a:t>
            </a:r>
            <a:r>
              <a:rPr lang="en-US" sz="2800">
                <a:latin typeface="Times New Roman" pitchFamily="18" charset="0"/>
              </a:rPr>
              <a:t>-</a:t>
            </a:r>
            <a:r>
              <a:rPr lang="ru-RU" sz="2800">
                <a:latin typeface="Times New Roman" pitchFamily="18" charset="0"/>
              </a:rPr>
              <a:t> </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a:t>
            </a:r>
            <a:r>
              <a:rPr lang="ru-RU" sz="2800">
                <a:latin typeface="Times New Roman" pitchFamily="18" charset="0"/>
              </a:rPr>
              <a:t>3</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 = </a:t>
            </a:r>
            <a:r>
              <a:rPr lang="ru-RU" sz="2800">
                <a:latin typeface="Times New Roman" pitchFamily="18" charset="0"/>
              </a:rPr>
              <a:t>60</a:t>
            </a:r>
            <a:endParaRPr lang="en-US" sz="2800">
              <a:latin typeface="Times New Roman" pitchFamily="18" charset="0"/>
            </a:endParaRPr>
          </a:p>
          <a:p>
            <a:r>
              <a:rPr lang="en-US" sz="2800">
                <a:solidFill>
                  <a:srgbClr val="CC0000"/>
                </a:solidFill>
                <a:latin typeface="Times New Roman" pitchFamily="18" charset="0"/>
              </a:rPr>
              <a:t>I</a:t>
            </a:r>
            <a:r>
              <a:rPr lang="en-US" sz="2800" baseline="-25000">
                <a:solidFill>
                  <a:srgbClr val="CC0000"/>
                </a:solidFill>
                <a:latin typeface="Times New Roman" pitchFamily="18" charset="0"/>
              </a:rPr>
              <a:t>3</a:t>
            </a:r>
            <a:r>
              <a:rPr lang="en-US" sz="2800">
                <a:solidFill>
                  <a:srgbClr val="CC0000"/>
                </a:solidFill>
                <a:latin typeface="Times New Roman" pitchFamily="18" charset="0"/>
              </a:rPr>
              <a:t> </a:t>
            </a:r>
            <a:r>
              <a:rPr lang="ru-RU" sz="2800">
                <a:solidFill>
                  <a:srgbClr val="CC0000"/>
                </a:solidFill>
                <a:latin typeface="Times New Roman" pitchFamily="18" charset="0"/>
              </a:rPr>
              <a:t>= </a:t>
            </a:r>
            <a:r>
              <a:rPr lang="en-US" sz="2800">
                <a:solidFill>
                  <a:srgbClr val="CC0000"/>
                </a:solidFill>
                <a:latin typeface="Times New Roman" pitchFamily="18" charset="0"/>
              </a:rPr>
              <a:t>-</a:t>
            </a:r>
            <a:r>
              <a:rPr lang="ru-RU" sz="2800">
                <a:solidFill>
                  <a:srgbClr val="CC0000"/>
                </a:solidFill>
                <a:latin typeface="Times New Roman" pitchFamily="18" charset="0"/>
              </a:rPr>
              <a:t> 4,5</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ru-RU" sz="2800">
                <a:solidFill>
                  <a:srgbClr val="CC0000"/>
                </a:solidFill>
                <a:latin typeface="Times New Roman" pitchFamily="18" charset="0"/>
              </a:rPr>
              <a:t> </a:t>
            </a:r>
            <a:r>
              <a:rPr lang="en-US" sz="2800">
                <a:solidFill>
                  <a:srgbClr val="CC0000"/>
                </a:solidFill>
                <a:latin typeface="Times New Roman" pitchFamily="18" charset="0"/>
              </a:rPr>
              <a:t>-</a:t>
            </a:r>
            <a:r>
              <a:rPr lang="ru-RU" sz="2800">
                <a:solidFill>
                  <a:srgbClr val="CC0000"/>
                </a:solidFill>
                <a:latin typeface="Times New Roman" pitchFamily="18" charset="0"/>
              </a:rPr>
              <a:t>3</a:t>
            </a:r>
            <a:r>
              <a:rPr lang="en-US" sz="2800">
                <a:solidFill>
                  <a:srgbClr val="CC0000"/>
                </a:solidFill>
                <a:latin typeface="Times New Roman" pitchFamily="18" charset="0"/>
              </a:rPr>
              <a:t>I</a:t>
            </a:r>
            <a:r>
              <a:rPr lang="ru-RU" sz="2800" baseline="-25000">
                <a:solidFill>
                  <a:srgbClr val="CC0000"/>
                </a:solidFill>
                <a:latin typeface="Times New Roman" pitchFamily="18" charset="0"/>
              </a:rPr>
              <a:t>5</a:t>
            </a:r>
            <a:r>
              <a:rPr lang="en-US" sz="2800">
                <a:solidFill>
                  <a:srgbClr val="CC0000"/>
                </a:solidFill>
                <a:latin typeface="Times New Roman" pitchFamily="18" charset="0"/>
              </a:rPr>
              <a:t> </a:t>
            </a:r>
            <a:r>
              <a:rPr lang="ru-RU" sz="2800">
                <a:solidFill>
                  <a:srgbClr val="CC0000"/>
                </a:solidFill>
                <a:latin typeface="Times New Roman" pitchFamily="18" charset="0"/>
              </a:rPr>
              <a:t>-</a:t>
            </a:r>
            <a:r>
              <a:rPr lang="en-US" sz="2800">
                <a:solidFill>
                  <a:srgbClr val="CC0000"/>
                </a:solidFill>
                <a:latin typeface="Times New Roman" pitchFamily="18" charset="0"/>
              </a:rPr>
              <a:t> </a:t>
            </a:r>
            <a:r>
              <a:rPr lang="ru-RU" sz="2800">
                <a:solidFill>
                  <a:srgbClr val="CC0000"/>
                </a:solidFill>
                <a:latin typeface="Times New Roman" pitchFamily="18" charset="0"/>
              </a:rPr>
              <a:t>60</a:t>
            </a:r>
          </a:p>
        </p:txBody>
      </p:sp>
      <p:sp>
        <p:nvSpPr>
          <p:cNvPr id="100355" name="Text Box 3"/>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100355"/>
                                        </p:tgtEl>
                                        <p:attrNameLst>
                                          <p:attrName>style.visibility</p:attrName>
                                        </p:attrNameLst>
                                      </p:cBhvr>
                                      <p:to>
                                        <p:strVal val="visible"/>
                                      </p:to>
                                    </p:set>
                                    <p:animEffect transition="in" filter="wipe(down)">
                                      <p:cBhvr>
                                        <p:cTn id="7" dur="500"/>
                                        <p:tgtEl>
                                          <p:spTgt spid="100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468313" y="981075"/>
            <a:ext cx="7869237" cy="4487863"/>
          </a:xfrm>
          <a:prstGeom prst="rect">
            <a:avLst/>
          </a:prstGeom>
          <a:noFill/>
          <a:ln w="9525">
            <a:noFill/>
            <a:miter lim="800000"/>
            <a:headEnd/>
            <a:tailEnd/>
          </a:ln>
        </p:spPr>
        <p:txBody>
          <a:bodyPr>
            <a:spAutoFit/>
          </a:bodyPr>
          <a:lstStyle/>
          <a:p>
            <a:pPr>
              <a:lnSpc>
                <a:spcPct val="150000"/>
              </a:lnSpc>
            </a:pPr>
            <a:r>
              <a:rPr lang="ru-RU" sz="2400">
                <a:latin typeface="Times New Roman" pitchFamily="18" charset="0"/>
              </a:rPr>
              <a:t>Преобразуем пятое уравнение:</a:t>
            </a:r>
          </a:p>
          <a:p>
            <a:pPr>
              <a:lnSpc>
                <a:spcPct val="150000"/>
              </a:lnSpc>
            </a:pPr>
            <a:r>
              <a:rPr lang="en-US" sz="2800">
                <a:latin typeface="Times New Roman" pitchFamily="18" charset="0"/>
              </a:rPr>
              <a:t>-</a:t>
            </a:r>
            <a:r>
              <a:rPr lang="ru-RU" sz="2800">
                <a:latin typeface="Times New Roman" pitchFamily="18" charset="0"/>
              </a:rPr>
              <a:t> 0,5 </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0,4 </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 60 +140</a:t>
            </a:r>
          </a:p>
          <a:p>
            <a:pPr>
              <a:lnSpc>
                <a:spcPct val="150000"/>
              </a:lnSpc>
            </a:pPr>
            <a:r>
              <a:rPr lang="en-US" sz="2800">
                <a:latin typeface="Times New Roman" pitchFamily="18" charset="0"/>
              </a:rPr>
              <a:t>-</a:t>
            </a:r>
            <a:r>
              <a:rPr lang="ru-RU" sz="2800">
                <a:latin typeface="Times New Roman" pitchFamily="18" charset="0"/>
              </a:rPr>
              <a:t> 0,5 </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0,4(</a:t>
            </a:r>
            <a:r>
              <a:rPr lang="en-US" sz="2800">
                <a:latin typeface="Times New Roman" pitchFamily="18" charset="0"/>
              </a:rPr>
              <a:t>-</a:t>
            </a:r>
            <a:r>
              <a:rPr lang="ru-RU" sz="2800">
                <a:latin typeface="Times New Roman" pitchFamily="18" charset="0"/>
              </a:rPr>
              <a:t> 4,5</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a:t>
            </a:r>
            <a:r>
              <a:rPr lang="en-US" sz="2800">
                <a:latin typeface="Times New Roman" pitchFamily="18" charset="0"/>
              </a:rPr>
              <a:t>-</a:t>
            </a:r>
            <a:r>
              <a:rPr lang="ru-RU" sz="2800">
                <a:latin typeface="Times New Roman" pitchFamily="18" charset="0"/>
              </a:rPr>
              <a:t>3</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 </a:t>
            </a:r>
            <a:r>
              <a:rPr lang="ru-RU" sz="2800">
                <a:latin typeface="Times New Roman" pitchFamily="18" charset="0"/>
              </a:rPr>
              <a:t>-</a:t>
            </a:r>
            <a:r>
              <a:rPr lang="en-US" sz="2800">
                <a:latin typeface="Times New Roman" pitchFamily="18" charset="0"/>
              </a:rPr>
              <a:t> </a:t>
            </a:r>
            <a:r>
              <a:rPr lang="ru-RU" sz="2800">
                <a:latin typeface="Times New Roman" pitchFamily="18" charset="0"/>
              </a:rPr>
              <a:t>60)</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80</a:t>
            </a:r>
          </a:p>
          <a:p>
            <a:pPr>
              <a:lnSpc>
                <a:spcPct val="150000"/>
              </a:lnSpc>
            </a:pPr>
            <a:r>
              <a:rPr lang="en-US" sz="2800">
                <a:latin typeface="Times New Roman" pitchFamily="18" charset="0"/>
              </a:rPr>
              <a:t>-</a:t>
            </a:r>
            <a:r>
              <a:rPr lang="ru-RU" sz="2800">
                <a:latin typeface="Times New Roman" pitchFamily="18" charset="0"/>
              </a:rPr>
              <a:t> 0,5 </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a:t>
            </a:r>
            <a:r>
              <a:rPr lang="ru-RU" sz="2800">
                <a:latin typeface="Times New Roman" pitchFamily="18" charset="0"/>
              </a:rPr>
              <a:t> 1,8 </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a:t>
            </a:r>
            <a:r>
              <a:rPr lang="en-US" sz="2800">
                <a:latin typeface="Times New Roman" pitchFamily="18" charset="0"/>
              </a:rPr>
              <a:t>-</a:t>
            </a:r>
            <a:r>
              <a:rPr lang="ru-RU" sz="2800">
                <a:latin typeface="Times New Roman" pitchFamily="18" charset="0"/>
              </a:rPr>
              <a:t>1,2 </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 </a:t>
            </a:r>
            <a:r>
              <a:rPr lang="ru-RU" sz="2800">
                <a:latin typeface="Times New Roman" pitchFamily="18" charset="0"/>
              </a:rPr>
              <a:t>-</a:t>
            </a:r>
            <a:r>
              <a:rPr lang="en-US" sz="2800">
                <a:latin typeface="Times New Roman" pitchFamily="18" charset="0"/>
              </a:rPr>
              <a:t> </a:t>
            </a:r>
            <a:r>
              <a:rPr lang="ru-RU" sz="2800">
                <a:latin typeface="Times New Roman" pitchFamily="18" charset="0"/>
              </a:rPr>
              <a:t>24</a:t>
            </a:r>
            <a:r>
              <a:rPr lang="en-US" sz="2800">
                <a:latin typeface="Times New Roman" pitchFamily="18" charset="0"/>
              </a:rPr>
              <a:t> + </a:t>
            </a:r>
            <a:r>
              <a:rPr lang="ru-RU" sz="2800">
                <a:latin typeface="Times New Roman" pitchFamily="18" charset="0"/>
              </a:rPr>
              <a:t>3 </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80</a:t>
            </a:r>
          </a:p>
          <a:p>
            <a:pPr>
              <a:lnSpc>
                <a:spcPct val="150000"/>
              </a:lnSpc>
            </a:pPr>
            <a:r>
              <a:rPr lang="en-US" sz="2800">
                <a:latin typeface="Times New Roman" pitchFamily="18" charset="0"/>
              </a:rPr>
              <a:t>-</a:t>
            </a:r>
            <a:r>
              <a:rPr lang="ru-RU" sz="2800">
                <a:latin typeface="Times New Roman" pitchFamily="18" charset="0"/>
              </a:rPr>
              <a:t> 2,3 </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 </a:t>
            </a:r>
            <a:r>
              <a:rPr lang="ru-RU" sz="2800">
                <a:latin typeface="Times New Roman" pitchFamily="18" charset="0"/>
              </a:rPr>
              <a:t>1,8 </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80 + 24</a:t>
            </a:r>
          </a:p>
          <a:p>
            <a:pPr>
              <a:lnSpc>
                <a:spcPct val="150000"/>
              </a:lnSpc>
            </a:pP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a:t>
            </a:r>
            <a:r>
              <a:rPr lang="ru-RU" sz="2800">
                <a:latin typeface="Times New Roman" pitchFamily="18" charset="0"/>
              </a:rPr>
              <a:t> (104 + 2,3 </a:t>
            </a:r>
            <a:r>
              <a:rPr lang="en-US" sz="2800">
                <a:latin typeface="Times New Roman" pitchFamily="18" charset="0"/>
              </a:rPr>
              <a:t>I</a:t>
            </a:r>
            <a:r>
              <a:rPr lang="en-US" sz="2800" baseline="-25000">
                <a:latin typeface="Times New Roman" pitchFamily="18" charset="0"/>
              </a:rPr>
              <a:t>2</a:t>
            </a:r>
            <a:r>
              <a:rPr lang="ru-RU" sz="2800" baseline="-25000">
                <a:latin typeface="Times New Roman" pitchFamily="18" charset="0"/>
              </a:rPr>
              <a:t> </a:t>
            </a:r>
            <a:r>
              <a:rPr lang="ru-RU" sz="2800">
                <a:latin typeface="Times New Roman" pitchFamily="18" charset="0"/>
              </a:rPr>
              <a:t>)</a:t>
            </a:r>
            <a:r>
              <a:rPr lang="en-US" sz="2800">
                <a:latin typeface="Times New Roman" pitchFamily="18" charset="0"/>
              </a:rPr>
              <a:t> </a:t>
            </a:r>
            <a:r>
              <a:rPr lang="ru-RU" sz="2800">
                <a:latin typeface="Times New Roman" pitchFamily="18" charset="0"/>
              </a:rPr>
              <a:t>/ 1,8</a:t>
            </a:r>
          </a:p>
          <a:p>
            <a:pPr>
              <a:lnSpc>
                <a:spcPct val="150000"/>
              </a:lnSpc>
            </a:pPr>
            <a:r>
              <a:rPr lang="en-US" sz="2800">
                <a:solidFill>
                  <a:srgbClr val="CC0000"/>
                </a:solidFill>
                <a:latin typeface="Times New Roman" pitchFamily="18" charset="0"/>
              </a:rPr>
              <a:t>I</a:t>
            </a:r>
            <a:r>
              <a:rPr lang="en-US" sz="2800" baseline="-25000">
                <a:solidFill>
                  <a:srgbClr val="CC0000"/>
                </a:solidFill>
                <a:latin typeface="Times New Roman" pitchFamily="18" charset="0"/>
              </a:rPr>
              <a:t>5</a:t>
            </a:r>
            <a:r>
              <a:rPr lang="en-US" sz="2800">
                <a:solidFill>
                  <a:srgbClr val="CC0000"/>
                </a:solidFill>
                <a:latin typeface="Times New Roman" pitchFamily="18" charset="0"/>
              </a:rPr>
              <a:t> =</a:t>
            </a:r>
            <a:r>
              <a:rPr lang="ru-RU" sz="2800">
                <a:solidFill>
                  <a:srgbClr val="CC0000"/>
                </a:solidFill>
                <a:latin typeface="Times New Roman" pitchFamily="18" charset="0"/>
              </a:rPr>
              <a:t> 57,8 + 1,28 </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endParaRPr lang="ru-RU" sz="2800">
              <a:solidFill>
                <a:srgbClr val="CC0000"/>
              </a:solidFill>
              <a:latin typeface="Times New Roman" pitchFamily="18" charset="0"/>
            </a:endParaRPr>
          </a:p>
        </p:txBody>
      </p:sp>
      <p:sp>
        <p:nvSpPr>
          <p:cNvPr id="102403" name="Text Box 3"/>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102403"/>
                                        </p:tgtEl>
                                        <p:attrNameLst>
                                          <p:attrName>style.visibility</p:attrName>
                                        </p:attrNameLst>
                                      </p:cBhvr>
                                      <p:to>
                                        <p:strVal val="visible"/>
                                      </p:to>
                                    </p:set>
                                    <p:animEffect transition="in" filter="wipe(down)">
                                      <p:cBhvr>
                                        <p:cTn id="7" dur="500"/>
                                        <p:tgtEl>
                                          <p:spTgt spid="102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827088" y="549275"/>
            <a:ext cx="7869237" cy="5192713"/>
          </a:xfrm>
          <a:prstGeom prst="rect">
            <a:avLst/>
          </a:prstGeom>
          <a:noFill/>
          <a:ln w="9525">
            <a:noFill/>
            <a:miter lim="800000"/>
            <a:headEnd/>
            <a:tailEnd/>
          </a:ln>
        </p:spPr>
        <p:txBody>
          <a:bodyPr>
            <a:spAutoFit/>
          </a:bodyPr>
          <a:lstStyle/>
          <a:p>
            <a:pPr>
              <a:lnSpc>
                <a:spcPct val="110000"/>
              </a:lnSpc>
            </a:pPr>
            <a:r>
              <a:rPr lang="ru-RU" sz="2400">
                <a:latin typeface="Times New Roman" pitchFamily="18" charset="0"/>
              </a:rPr>
              <a:t>Преобразуем шестое уравнение:</a:t>
            </a:r>
          </a:p>
          <a:p>
            <a:pPr>
              <a:lnSpc>
                <a:spcPct val="110000"/>
              </a:lnSpc>
            </a:pPr>
            <a:r>
              <a:rPr lang="en-US" sz="2800">
                <a:latin typeface="Times New Roman" pitchFamily="18" charset="0"/>
              </a:rPr>
              <a:t>-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-I</a:t>
            </a:r>
            <a:r>
              <a:rPr lang="ru-RU" sz="2800" baseline="-25000">
                <a:latin typeface="Times New Roman" pitchFamily="18" charset="0"/>
              </a:rPr>
              <a:t>5</a:t>
            </a:r>
            <a:r>
              <a:rPr lang="ru-RU" sz="2800">
                <a:latin typeface="Times New Roman" pitchFamily="18" charset="0"/>
              </a:rPr>
              <a:t>)</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 I</a:t>
            </a:r>
            <a:r>
              <a:rPr lang="en-US" sz="2800" baseline="-25000">
                <a:latin typeface="Times New Roman" pitchFamily="18" charset="0"/>
              </a:rPr>
              <a:t>5</a:t>
            </a:r>
            <a:r>
              <a:rPr lang="ru-RU" sz="2800">
                <a:latin typeface="Times New Roman" pitchFamily="18" charset="0"/>
              </a:rPr>
              <a:t>)</a:t>
            </a:r>
            <a:r>
              <a:rPr lang="en-US" sz="2800">
                <a:latin typeface="Times New Roman" pitchFamily="18" charset="0"/>
              </a:rPr>
              <a:t> = 0</a:t>
            </a:r>
            <a:endParaRPr lang="ru-RU" sz="2800">
              <a:latin typeface="Times New Roman" pitchFamily="18" charset="0"/>
            </a:endParaRPr>
          </a:p>
          <a:p>
            <a:pPr>
              <a:lnSpc>
                <a:spcPct val="110000"/>
              </a:lnSpc>
            </a:pP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2</a:t>
            </a:r>
            <a:r>
              <a:rPr lang="ru-RU" sz="2800" baseline="-25000">
                <a:latin typeface="Times New Roman" pitchFamily="18" charset="0"/>
              </a:rPr>
              <a:t> </a:t>
            </a:r>
            <a:r>
              <a:rPr lang="ru-RU" sz="2800">
                <a:latin typeface="Times New Roman" pitchFamily="18" charset="0"/>
              </a:rPr>
              <a:t>+ 3</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a:t>
            </a:r>
            <a:r>
              <a:rPr lang="ru-RU" sz="2800">
                <a:latin typeface="Times New Roman" pitchFamily="18" charset="0"/>
              </a:rPr>
              <a:t>+ 3</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0</a:t>
            </a:r>
            <a:endParaRPr lang="ru-RU" sz="2800">
              <a:latin typeface="Times New Roman" pitchFamily="18" charset="0"/>
            </a:endParaRPr>
          </a:p>
          <a:p>
            <a:pPr>
              <a:lnSpc>
                <a:spcPct val="110000"/>
              </a:lnSpc>
            </a:pP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a:t>
            </a:r>
            <a:r>
              <a:rPr lang="en-US" sz="2800">
                <a:latin typeface="Times New Roman" pitchFamily="18" charset="0"/>
              </a:rPr>
              <a:t>– </a:t>
            </a: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3</a:t>
            </a:r>
            <a:r>
              <a:rPr lang="en-US" sz="2800">
                <a:latin typeface="Times New Roman" pitchFamily="18" charset="0"/>
              </a:rPr>
              <a:t> </a:t>
            </a:r>
            <a:r>
              <a:rPr lang="ru-RU" sz="2800">
                <a:latin typeface="Times New Roman" pitchFamily="18" charset="0"/>
              </a:rPr>
              <a:t>+ 9</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0</a:t>
            </a:r>
            <a:endParaRPr lang="ru-RU" sz="2800">
              <a:latin typeface="Times New Roman" pitchFamily="18" charset="0"/>
            </a:endParaRPr>
          </a:p>
          <a:p>
            <a:pPr>
              <a:lnSpc>
                <a:spcPct val="110000"/>
              </a:lnSpc>
            </a:pP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a:t>
            </a:r>
            <a:r>
              <a:rPr lang="en-US" sz="2800">
                <a:latin typeface="Times New Roman" pitchFamily="18" charset="0"/>
              </a:rPr>
              <a:t>– </a:t>
            </a:r>
            <a:r>
              <a:rPr lang="ru-RU" sz="2800">
                <a:latin typeface="Times New Roman" pitchFamily="18" charset="0"/>
              </a:rPr>
              <a:t>3(</a:t>
            </a:r>
            <a:r>
              <a:rPr lang="en-US" sz="2800">
                <a:latin typeface="Times New Roman" pitchFamily="18" charset="0"/>
              </a:rPr>
              <a:t>-</a:t>
            </a:r>
            <a:r>
              <a:rPr lang="ru-RU" sz="2800">
                <a:latin typeface="Times New Roman" pitchFamily="18" charset="0"/>
              </a:rPr>
              <a:t> 4,5</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a:t>
            </a:r>
            <a:r>
              <a:rPr lang="en-US" sz="2800">
                <a:latin typeface="Times New Roman" pitchFamily="18" charset="0"/>
              </a:rPr>
              <a:t>-</a:t>
            </a:r>
            <a:r>
              <a:rPr lang="ru-RU" sz="2800">
                <a:latin typeface="Times New Roman" pitchFamily="18" charset="0"/>
              </a:rPr>
              <a:t>3</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 </a:t>
            </a:r>
            <a:r>
              <a:rPr lang="ru-RU" sz="2800">
                <a:latin typeface="Times New Roman" pitchFamily="18" charset="0"/>
              </a:rPr>
              <a:t>-</a:t>
            </a:r>
            <a:r>
              <a:rPr lang="en-US" sz="2800">
                <a:latin typeface="Times New Roman" pitchFamily="18" charset="0"/>
              </a:rPr>
              <a:t> </a:t>
            </a:r>
            <a:r>
              <a:rPr lang="ru-RU" sz="2800">
                <a:latin typeface="Times New Roman" pitchFamily="18" charset="0"/>
              </a:rPr>
              <a:t>60)</a:t>
            </a:r>
            <a:r>
              <a:rPr lang="en-US" sz="2800">
                <a:latin typeface="Times New Roman" pitchFamily="18" charset="0"/>
              </a:rPr>
              <a:t> </a:t>
            </a:r>
            <a:r>
              <a:rPr lang="ru-RU" sz="2800">
                <a:latin typeface="Times New Roman" pitchFamily="18" charset="0"/>
              </a:rPr>
              <a:t>+ 9</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0</a:t>
            </a:r>
            <a:endParaRPr lang="ru-RU" sz="2800">
              <a:latin typeface="Times New Roman" pitchFamily="18" charset="0"/>
            </a:endParaRPr>
          </a:p>
          <a:p>
            <a:pPr>
              <a:lnSpc>
                <a:spcPct val="110000"/>
              </a:lnSpc>
            </a:pPr>
            <a:r>
              <a:rPr lang="ru-RU" sz="2800">
                <a:latin typeface="Times New Roman" pitchFamily="18" charset="0"/>
              </a:rPr>
              <a:t>3</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+ 13,5 </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+ 9</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 </a:t>
            </a:r>
            <a:r>
              <a:rPr lang="ru-RU" sz="2800">
                <a:latin typeface="Times New Roman" pitchFamily="18" charset="0"/>
              </a:rPr>
              <a:t>+ 180 + 9</a:t>
            </a:r>
            <a:r>
              <a:rPr lang="en-US" sz="2800">
                <a:latin typeface="Times New Roman" pitchFamily="18" charset="0"/>
              </a:rPr>
              <a:t>I</a:t>
            </a:r>
            <a:r>
              <a:rPr lang="en-US" sz="2800" baseline="-25000">
                <a:latin typeface="Times New Roman" pitchFamily="18" charset="0"/>
              </a:rPr>
              <a:t>5</a:t>
            </a:r>
            <a:r>
              <a:rPr lang="en-US" sz="2800">
                <a:latin typeface="Times New Roman" pitchFamily="18" charset="0"/>
              </a:rPr>
              <a:t> = 0</a:t>
            </a:r>
            <a:endParaRPr lang="ru-RU" sz="2800">
              <a:latin typeface="Times New Roman" pitchFamily="18" charset="0"/>
            </a:endParaRPr>
          </a:p>
          <a:p>
            <a:pPr>
              <a:lnSpc>
                <a:spcPct val="110000"/>
              </a:lnSpc>
            </a:pPr>
            <a:r>
              <a:rPr lang="ru-RU" sz="2800">
                <a:latin typeface="Times New Roman" pitchFamily="18" charset="0"/>
              </a:rPr>
              <a:t>16,5 </a:t>
            </a:r>
            <a:r>
              <a:rPr lang="en-US" sz="2800">
                <a:latin typeface="Times New Roman" pitchFamily="18" charset="0"/>
              </a:rPr>
              <a:t>I</a:t>
            </a:r>
            <a:r>
              <a:rPr lang="en-US" sz="2800" baseline="-25000">
                <a:latin typeface="Times New Roman" pitchFamily="18" charset="0"/>
              </a:rPr>
              <a:t>2</a:t>
            </a:r>
            <a:r>
              <a:rPr lang="ru-RU" sz="2800" baseline="-25000">
                <a:latin typeface="Times New Roman" pitchFamily="18" charset="0"/>
              </a:rPr>
              <a:t> </a:t>
            </a:r>
            <a:r>
              <a:rPr lang="ru-RU" sz="2800">
                <a:latin typeface="Times New Roman" pitchFamily="18" charset="0"/>
              </a:rPr>
              <a:t>+  18 </a:t>
            </a:r>
            <a:r>
              <a:rPr lang="en-US" sz="2800">
                <a:latin typeface="Times New Roman" pitchFamily="18" charset="0"/>
              </a:rPr>
              <a:t>I</a:t>
            </a:r>
            <a:r>
              <a:rPr lang="ru-RU" sz="2800" baseline="-25000">
                <a:latin typeface="Times New Roman" pitchFamily="18" charset="0"/>
              </a:rPr>
              <a:t>5</a:t>
            </a:r>
            <a:r>
              <a:rPr lang="en-US" sz="2800">
                <a:latin typeface="Times New Roman" pitchFamily="18" charset="0"/>
              </a:rPr>
              <a:t> </a:t>
            </a:r>
            <a:r>
              <a:rPr lang="ru-RU" sz="2800">
                <a:latin typeface="Times New Roman" pitchFamily="18" charset="0"/>
              </a:rPr>
              <a:t>+ 180 </a:t>
            </a:r>
            <a:r>
              <a:rPr lang="en-US" sz="2800">
                <a:latin typeface="Times New Roman" pitchFamily="18" charset="0"/>
              </a:rPr>
              <a:t>= 0</a:t>
            </a:r>
            <a:endParaRPr lang="ru-RU" sz="2800">
              <a:latin typeface="Times New Roman" pitchFamily="18" charset="0"/>
            </a:endParaRPr>
          </a:p>
          <a:p>
            <a:pPr>
              <a:lnSpc>
                <a:spcPct val="110000"/>
              </a:lnSpc>
            </a:pPr>
            <a:r>
              <a:rPr lang="ru-RU" sz="2800">
                <a:latin typeface="Times New Roman" pitchFamily="18" charset="0"/>
              </a:rPr>
              <a:t>16,5 </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  18 (57,8 + 1,28 </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a:t>
            </a:r>
            <a:r>
              <a:rPr lang="en-US" sz="2800">
                <a:latin typeface="Times New Roman" pitchFamily="18" charset="0"/>
              </a:rPr>
              <a:t> </a:t>
            </a:r>
            <a:r>
              <a:rPr lang="ru-RU" sz="2800">
                <a:latin typeface="Times New Roman" pitchFamily="18" charset="0"/>
              </a:rPr>
              <a:t>+ 180 </a:t>
            </a:r>
            <a:r>
              <a:rPr lang="en-US" sz="2800">
                <a:latin typeface="Times New Roman" pitchFamily="18" charset="0"/>
              </a:rPr>
              <a:t>= 0</a:t>
            </a:r>
            <a:endParaRPr lang="ru-RU" sz="2800">
              <a:latin typeface="Times New Roman" pitchFamily="18" charset="0"/>
            </a:endParaRPr>
          </a:p>
          <a:p>
            <a:pPr>
              <a:lnSpc>
                <a:spcPct val="110000"/>
              </a:lnSpc>
            </a:pPr>
            <a:r>
              <a:rPr lang="ru-RU" sz="2800">
                <a:latin typeface="Times New Roman" pitchFamily="18" charset="0"/>
              </a:rPr>
              <a:t>16,5 </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  1040,4 + 23,04 </a:t>
            </a:r>
            <a:r>
              <a:rPr lang="en-US" sz="2800">
                <a:latin typeface="Times New Roman" pitchFamily="18" charset="0"/>
              </a:rPr>
              <a:t>I</a:t>
            </a:r>
            <a:r>
              <a:rPr lang="en-US" sz="2800" baseline="-25000">
                <a:latin typeface="Times New Roman" pitchFamily="18" charset="0"/>
              </a:rPr>
              <a:t>2</a:t>
            </a:r>
            <a:r>
              <a:rPr lang="en-US" sz="2800">
                <a:latin typeface="Times New Roman" pitchFamily="18" charset="0"/>
              </a:rPr>
              <a:t> </a:t>
            </a:r>
            <a:r>
              <a:rPr lang="ru-RU" sz="2800">
                <a:latin typeface="Times New Roman" pitchFamily="18" charset="0"/>
              </a:rPr>
              <a:t>+ 180 </a:t>
            </a:r>
            <a:r>
              <a:rPr lang="en-US" sz="2800">
                <a:latin typeface="Times New Roman" pitchFamily="18" charset="0"/>
              </a:rPr>
              <a:t>= 0</a:t>
            </a:r>
            <a:endParaRPr lang="ru-RU" sz="2800">
              <a:latin typeface="Times New Roman" pitchFamily="18" charset="0"/>
            </a:endParaRPr>
          </a:p>
          <a:p>
            <a:pPr>
              <a:lnSpc>
                <a:spcPct val="110000"/>
              </a:lnSpc>
            </a:pPr>
            <a:r>
              <a:rPr lang="ru-RU" sz="2800">
                <a:latin typeface="Times New Roman" pitchFamily="18" charset="0"/>
              </a:rPr>
              <a:t>39,54 </a:t>
            </a:r>
            <a:r>
              <a:rPr lang="en-US" sz="2800">
                <a:latin typeface="Times New Roman" pitchFamily="18" charset="0"/>
              </a:rPr>
              <a:t>I</a:t>
            </a:r>
            <a:r>
              <a:rPr lang="en-US" sz="2800" baseline="-25000">
                <a:latin typeface="Times New Roman" pitchFamily="18" charset="0"/>
              </a:rPr>
              <a:t>2</a:t>
            </a:r>
            <a:r>
              <a:rPr lang="ru-RU" sz="2800">
                <a:latin typeface="Times New Roman" pitchFamily="18" charset="0"/>
              </a:rPr>
              <a:t> + 1220,4 = 0</a:t>
            </a:r>
          </a:p>
          <a:p>
            <a:pPr>
              <a:lnSpc>
                <a:spcPct val="110000"/>
              </a:lnSpc>
            </a:pP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ru-RU" sz="2800">
                <a:solidFill>
                  <a:srgbClr val="CC0000"/>
                </a:solidFill>
                <a:latin typeface="Times New Roman" pitchFamily="18" charset="0"/>
              </a:rPr>
              <a:t> = - 30,9 </a:t>
            </a:r>
          </a:p>
        </p:txBody>
      </p:sp>
      <p:sp>
        <p:nvSpPr>
          <p:cNvPr id="101379" name="Text Box 3"/>
          <p:cNvSpPr txBox="1">
            <a:spLocks noChangeArrowheads="1"/>
          </p:cNvSpPr>
          <p:nvPr/>
        </p:nvSpPr>
        <p:spPr bwMode="auto">
          <a:xfrm>
            <a:off x="3733800" y="6096000"/>
            <a:ext cx="1817688" cy="457200"/>
          </a:xfrm>
          <a:prstGeom prst="rect">
            <a:avLst/>
          </a:prstGeom>
          <a:noFill/>
          <a:ln w="9525">
            <a:noFill/>
            <a:miter lim="800000"/>
            <a:headEnd/>
            <a:tailEnd/>
          </a:ln>
        </p:spPr>
        <p:txBody>
          <a:bodyPr wrap="none">
            <a:spAutoFit/>
          </a:bodyPr>
          <a:lstStyle/>
          <a:p>
            <a:r>
              <a:rPr lang="ru-RU" sz="2400" u="sng">
                <a:solidFill>
                  <a:schemeClr val="hlink"/>
                </a:solidFill>
                <a:latin typeface="Times New Roman" pitchFamily="18" charset="0"/>
                <a:hlinkClick r:id="" action="ppaction://hlinkshowjump?jump=nextslide"/>
              </a:rPr>
              <a:t>Продолжить</a:t>
            </a:r>
            <a:endParaRPr lang="ru-RU" sz="2400" u="sng">
              <a:solidFill>
                <a:schemeClr val="hlink"/>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101379"/>
                                        </p:tgtEl>
                                        <p:attrNameLst>
                                          <p:attrName>style.visibility</p:attrName>
                                        </p:attrNameLst>
                                      </p:cBhvr>
                                      <p:to>
                                        <p:strVal val="visible"/>
                                      </p:to>
                                    </p:set>
                                    <p:animEffect transition="in" filter="wipe(down)">
                                      <p:cBhvr>
                                        <p:cTn id="7" dur="500"/>
                                        <p:tgtEl>
                                          <p:spTgt spid="101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827088" y="549275"/>
            <a:ext cx="7869237" cy="6119813"/>
          </a:xfrm>
          <a:prstGeom prst="rect">
            <a:avLst/>
          </a:prstGeom>
          <a:noFill/>
          <a:ln w="9525">
            <a:noFill/>
            <a:miter lim="800000"/>
            <a:headEnd/>
            <a:tailEnd/>
          </a:ln>
        </p:spPr>
        <p:txBody>
          <a:bodyPr>
            <a:spAutoFit/>
          </a:bodyPr>
          <a:lstStyle/>
          <a:p>
            <a:pPr>
              <a:lnSpc>
                <a:spcPct val="110000"/>
              </a:lnSpc>
            </a:pPr>
            <a:r>
              <a:rPr lang="ru-RU" sz="2400">
                <a:latin typeface="Times New Roman" pitchFamily="18" charset="0"/>
              </a:rPr>
              <a:t>Таким образом, определилась первая неизвестная величина: </a:t>
            </a:r>
            <a:r>
              <a:rPr lang="en-US" sz="2800">
                <a:solidFill>
                  <a:srgbClr val="CC0000"/>
                </a:solidFill>
                <a:latin typeface="Times New Roman" pitchFamily="18" charset="0"/>
              </a:rPr>
              <a:t>I</a:t>
            </a:r>
            <a:r>
              <a:rPr lang="en-US" sz="2800" baseline="-25000">
                <a:solidFill>
                  <a:srgbClr val="CC0000"/>
                </a:solidFill>
                <a:latin typeface="Times New Roman" pitchFamily="18" charset="0"/>
              </a:rPr>
              <a:t>2</a:t>
            </a:r>
            <a:r>
              <a:rPr lang="ru-RU" sz="2800">
                <a:solidFill>
                  <a:srgbClr val="CC0000"/>
                </a:solidFill>
                <a:latin typeface="Times New Roman" pitchFamily="18" charset="0"/>
              </a:rPr>
              <a:t> = - 30,9 А.</a:t>
            </a:r>
          </a:p>
          <a:p>
            <a:pPr>
              <a:lnSpc>
                <a:spcPct val="110000"/>
              </a:lnSpc>
            </a:pPr>
            <a:r>
              <a:rPr lang="ru-RU" sz="2400">
                <a:latin typeface="Times New Roman" pitchFamily="18" charset="0"/>
              </a:rPr>
              <a:t>Теперь идем в обратном порядке и определяем остальные величины:</a:t>
            </a:r>
          </a:p>
          <a:p>
            <a:pPr>
              <a:lnSpc>
                <a:spcPct val="170000"/>
              </a:lnSpc>
            </a:pPr>
            <a:r>
              <a:rPr lang="en-US" sz="2800">
                <a:solidFill>
                  <a:srgbClr val="CC0000"/>
                </a:solidFill>
                <a:latin typeface="Times New Roman" pitchFamily="18" charset="0"/>
              </a:rPr>
              <a:t>I</a:t>
            </a:r>
            <a:r>
              <a:rPr lang="en-US" sz="2800" baseline="-25000">
                <a:solidFill>
                  <a:srgbClr val="CC0000"/>
                </a:solidFill>
                <a:latin typeface="Times New Roman" pitchFamily="18" charset="0"/>
              </a:rPr>
              <a:t>5</a:t>
            </a:r>
            <a:r>
              <a:rPr lang="en-US" sz="2800">
                <a:solidFill>
                  <a:srgbClr val="CC0000"/>
                </a:solidFill>
                <a:latin typeface="Times New Roman" pitchFamily="18" charset="0"/>
              </a:rPr>
              <a:t> =</a:t>
            </a:r>
            <a:r>
              <a:rPr lang="ru-RU" sz="2800">
                <a:solidFill>
                  <a:srgbClr val="CC0000"/>
                </a:solidFill>
                <a:latin typeface="Times New Roman" pitchFamily="18" charset="0"/>
              </a:rPr>
              <a:t> 57,8 + 1,28 </a:t>
            </a:r>
            <a:r>
              <a:rPr lang="en-US" sz="2800">
                <a:solidFill>
                  <a:srgbClr val="CC0000"/>
                </a:solidFill>
                <a:latin typeface="Times New Roman" pitchFamily="18" charset="0"/>
              </a:rPr>
              <a:t>I2</a:t>
            </a:r>
            <a:r>
              <a:rPr lang="ru-RU" sz="2800">
                <a:solidFill>
                  <a:srgbClr val="CC0000"/>
                </a:solidFill>
                <a:latin typeface="Times New Roman" pitchFamily="18" charset="0"/>
              </a:rPr>
              <a:t> = 18,3 А</a:t>
            </a:r>
          </a:p>
          <a:p>
            <a:pPr>
              <a:lnSpc>
                <a:spcPct val="170000"/>
              </a:lnSpc>
            </a:pPr>
            <a:r>
              <a:rPr lang="en-US" sz="2800">
                <a:solidFill>
                  <a:srgbClr val="CC0000"/>
                </a:solidFill>
                <a:latin typeface="Times New Roman" pitchFamily="18" charset="0"/>
              </a:rPr>
              <a:t>I</a:t>
            </a:r>
            <a:r>
              <a:rPr lang="en-US" sz="2800" baseline="-25000">
                <a:solidFill>
                  <a:srgbClr val="CC0000"/>
                </a:solidFill>
                <a:latin typeface="Times New Roman" pitchFamily="18" charset="0"/>
              </a:rPr>
              <a:t>3</a:t>
            </a:r>
            <a:r>
              <a:rPr lang="en-US" sz="2800">
                <a:solidFill>
                  <a:srgbClr val="CC0000"/>
                </a:solidFill>
                <a:latin typeface="Times New Roman" pitchFamily="18" charset="0"/>
              </a:rPr>
              <a:t> </a:t>
            </a:r>
            <a:r>
              <a:rPr lang="ru-RU" sz="2800">
                <a:solidFill>
                  <a:srgbClr val="CC0000"/>
                </a:solidFill>
                <a:latin typeface="Times New Roman" pitchFamily="18" charset="0"/>
              </a:rPr>
              <a:t>= </a:t>
            </a:r>
            <a:r>
              <a:rPr lang="en-US" sz="2800">
                <a:solidFill>
                  <a:srgbClr val="CC0000"/>
                </a:solidFill>
                <a:latin typeface="Times New Roman" pitchFamily="18" charset="0"/>
              </a:rPr>
              <a:t>-</a:t>
            </a:r>
            <a:r>
              <a:rPr lang="ru-RU" sz="2800">
                <a:solidFill>
                  <a:srgbClr val="CC0000"/>
                </a:solidFill>
                <a:latin typeface="Times New Roman" pitchFamily="18" charset="0"/>
              </a:rPr>
              <a:t> 4,5</a:t>
            </a:r>
            <a:r>
              <a:rPr lang="en-US" sz="2800">
                <a:solidFill>
                  <a:srgbClr val="CC0000"/>
                </a:solidFill>
                <a:latin typeface="Times New Roman" pitchFamily="18" charset="0"/>
              </a:rPr>
              <a:t>I2</a:t>
            </a:r>
            <a:r>
              <a:rPr lang="ru-RU" sz="2800">
                <a:solidFill>
                  <a:srgbClr val="CC0000"/>
                </a:solidFill>
                <a:latin typeface="Times New Roman" pitchFamily="18" charset="0"/>
              </a:rPr>
              <a:t> </a:t>
            </a:r>
            <a:r>
              <a:rPr lang="en-US" sz="2800">
                <a:solidFill>
                  <a:srgbClr val="CC0000"/>
                </a:solidFill>
                <a:latin typeface="Times New Roman" pitchFamily="18" charset="0"/>
              </a:rPr>
              <a:t>-</a:t>
            </a:r>
            <a:r>
              <a:rPr lang="ru-RU" sz="2800">
                <a:solidFill>
                  <a:srgbClr val="CC0000"/>
                </a:solidFill>
                <a:latin typeface="Times New Roman" pitchFamily="18" charset="0"/>
              </a:rPr>
              <a:t>3</a:t>
            </a:r>
            <a:r>
              <a:rPr lang="en-US" sz="2800">
                <a:solidFill>
                  <a:srgbClr val="CC0000"/>
                </a:solidFill>
                <a:latin typeface="Times New Roman" pitchFamily="18" charset="0"/>
              </a:rPr>
              <a:t>I</a:t>
            </a:r>
            <a:r>
              <a:rPr lang="ru-RU" sz="2800">
                <a:solidFill>
                  <a:srgbClr val="CC0000"/>
                </a:solidFill>
                <a:latin typeface="Times New Roman" pitchFamily="18" charset="0"/>
              </a:rPr>
              <a:t>5</a:t>
            </a:r>
            <a:r>
              <a:rPr lang="en-US" sz="2800">
                <a:solidFill>
                  <a:srgbClr val="CC0000"/>
                </a:solidFill>
                <a:latin typeface="Times New Roman" pitchFamily="18" charset="0"/>
              </a:rPr>
              <a:t> </a:t>
            </a:r>
            <a:r>
              <a:rPr lang="ru-RU" sz="2800">
                <a:solidFill>
                  <a:srgbClr val="CC0000"/>
                </a:solidFill>
                <a:latin typeface="Times New Roman" pitchFamily="18" charset="0"/>
              </a:rPr>
              <a:t>–</a:t>
            </a:r>
            <a:r>
              <a:rPr lang="en-US" sz="2800">
                <a:solidFill>
                  <a:srgbClr val="CC0000"/>
                </a:solidFill>
                <a:latin typeface="Times New Roman" pitchFamily="18" charset="0"/>
              </a:rPr>
              <a:t> </a:t>
            </a:r>
            <a:r>
              <a:rPr lang="ru-RU" sz="2800">
                <a:solidFill>
                  <a:srgbClr val="CC0000"/>
                </a:solidFill>
                <a:latin typeface="Times New Roman" pitchFamily="18" charset="0"/>
              </a:rPr>
              <a:t>60 = 24,6 А</a:t>
            </a:r>
          </a:p>
          <a:p>
            <a:pPr>
              <a:lnSpc>
                <a:spcPct val="170000"/>
              </a:lnSpc>
            </a:pPr>
            <a:r>
              <a:rPr lang="en-US" sz="2800">
                <a:solidFill>
                  <a:srgbClr val="CC0000"/>
                </a:solidFill>
                <a:latin typeface="Times New Roman" pitchFamily="18" charset="0"/>
              </a:rPr>
              <a:t>I</a:t>
            </a:r>
            <a:r>
              <a:rPr lang="en-US" sz="2800" baseline="-25000">
                <a:solidFill>
                  <a:srgbClr val="CC0000"/>
                </a:solidFill>
                <a:latin typeface="Times New Roman" pitchFamily="18" charset="0"/>
              </a:rPr>
              <a:t>6</a:t>
            </a:r>
            <a:r>
              <a:rPr lang="en-US" sz="2800">
                <a:solidFill>
                  <a:srgbClr val="CC0000"/>
                </a:solidFill>
                <a:latin typeface="Times New Roman" pitchFamily="18" charset="0"/>
              </a:rPr>
              <a:t>=</a:t>
            </a:r>
            <a:r>
              <a:rPr lang="ru-RU" sz="2800">
                <a:solidFill>
                  <a:srgbClr val="CC0000"/>
                </a:solidFill>
                <a:latin typeface="Times New Roman" pitchFamily="18" charset="0"/>
              </a:rPr>
              <a:t> </a:t>
            </a:r>
            <a:r>
              <a:rPr lang="en-US" sz="2800">
                <a:solidFill>
                  <a:srgbClr val="CC0000"/>
                </a:solidFill>
                <a:latin typeface="Times New Roman" pitchFamily="18" charset="0"/>
              </a:rPr>
              <a:t>I3 - I5</a:t>
            </a:r>
            <a:r>
              <a:rPr lang="ru-RU" sz="2800">
                <a:solidFill>
                  <a:srgbClr val="CC0000"/>
                </a:solidFill>
                <a:latin typeface="Times New Roman" pitchFamily="18" charset="0"/>
              </a:rPr>
              <a:t> = 6,3 А</a:t>
            </a:r>
            <a:endParaRPr lang="en-US" sz="2800">
              <a:solidFill>
                <a:srgbClr val="CC0000"/>
              </a:solidFill>
              <a:latin typeface="Times New Roman" pitchFamily="18" charset="0"/>
            </a:endParaRPr>
          </a:p>
          <a:p>
            <a:pPr>
              <a:lnSpc>
                <a:spcPct val="170000"/>
              </a:lnSpc>
            </a:pPr>
            <a:r>
              <a:rPr lang="en-US" sz="2800">
                <a:solidFill>
                  <a:srgbClr val="CC0000"/>
                </a:solidFill>
                <a:latin typeface="Times New Roman" pitchFamily="18" charset="0"/>
              </a:rPr>
              <a:t>I</a:t>
            </a:r>
            <a:r>
              <a:rPr lang="ru-RU" sz="2800" baseline="-25000">
                <a:solidFill>
                  <a:srgbClr val="CC0000"/>
                </a:solidFill>
                <a:latin typeface="Times New Roman" pitchFamily="18" charset="0"/>
              </a:rPr>
              <a:t>4</a:t>
            </a:r>
            <a:r>
              <a:rPr lang="ru-RU" sz="2800">
                <a:solidFill>
                  <a:srgbClr val="CC0000"/>
                </a:solidFill>
                <a:latin typeface="Times New Roman" pitchFamily="18" charset="0"/>
              </a:rPr>
              <a:t>=</a:t>
            </a:r>
            <a:r>
              <a:rPr lang="en-US" sz="2800">
                <a:solidFill>
                  <a:srgbClr val="CC0000"/>
                </a:solidFill>
                <a:latin typeface="Times New Roman" pitchFamily="18" charset="0"/>
              </a:rPr>
              <a:t>-I2-I</a:t>
            </a:r>
            <a:r>
              <a:rPr lang="ru-RU" sz="2800">
                <a:solidFill>
                  <a:srgbClr val="CC0000"/>
                </a:solidFill>
                <a:latin typeface="Times New Roman" pitchFamily="18" charset="0"/>
              </a:rPr>
              <a:t>5 = 12,6 А</a:t>
            </a:r>
          </a:p>
          <a:p>
            <a:pPr>
              <a:lnSpc>
                <a:spcPct val="170000"/>
              </a:lnSpc>
            </a:pPr>
            <a:r>
              <a:rPr lang="en-US" sz="2800">
                <a:solidFill>
                  <a:srgbClr val="CC0000"/>
                </a:solidFill>
                <a:latin typeface="Times New Roman" pitchFamily="18" charset="0"/>
              </a:rPr>
              <a:t>I</a:t>
            </a:r>
            <a:r>
              <a:rPr lang="en-US" sz="2800" baseline="-25000">
                <a:solidFill>
                  <a:srgbClr val="CC0000"/>
                </a:solidFill>
                <a:latin typeface="Times New Roman" pitchFamily="18" charset="0"/>
              </a:rPr>
              <a:t>1</a:t>
            </a:r>
            <a:r>
              <a:rPr lang="ru-RU" sz="2800">
                <a:solidFill>
                  <a:srgbClr val="CC0000"/>
                </a:solidFill>
                <a:latin typeface="Times New Roman" pitchFamily="18" charset="0"/>
              </a:rPr>
              <a:t>=</a:t>
            </a:r>
            <a:r>
              <a:rPr lang="en-US" sz="2800">
                <a:solidFill>
                  <a:srgbClr val="CC0000"/>
                </a:solidFill>
                <a:latin typeface="Times New Roman" pitchFamily="18" charset="0"/>
              </a:rPr>
              <a:t>-I2-I3</a:t>
            </a:r>
            <a:r>
              <a:rPr lang="ru-RU" sz="2800">
                <a:solidFill>
                  <a:srgbClr val="CC0000"/>
                </a:solidFill>
                <a:latin typeface="Times New Roman" pitchFamily="18" charset="0"/>
              </a:rPr>
              <a:t> = 6,3 А</a:t>
            </a:r>
          </a:p>
          <a:p>
            <a:pPr algn="ctr">
              <a:lnSpc>
                <a:spcPct val="170000"/>
              </a:lnSpc>
            </a:pPr>
            <a:r>
              <a:rPr lang="ru-RU" sz="2800">
                <a:solidFill>
                  <a:schemeClr val="accent1"/>
                </a:solidFill>
                <a:latin typeface="Times New Roman" pitchFamily="18" charset="0"/>
                <a:hlinkClick r:id="rId2" action="ppaction://hlinksldjump"/>
              </a:rPr>
              <a:t>Вернуться в задачу</a:t>
            </a:r>
            <a:endParaRPr lang="ru-RU" sz="2800">
              <a:solidFill>
                <a:schemeClr val="accent1"/>
              </a:solidFill>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Пиксел">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иксел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Пиксел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Пиксел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Пиксел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Пиксел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Пиксел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Пиксел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Пиксел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Пиксел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Pixel</Template>
  <TotalTime>531</TotalTime>
  <Words>2931</Words>
  <Application>Microsoft Office PowerPoint</Application>
  <PresentationFormat>Экран (4:3)</PresentationFormat>
  <Paragraphs>958</Paragraphs>
  <Slides>51</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51</vt:i4>
      </vt:variant>
    </vt:vector>
  </HeadingPairs>
  <TitlesOfParts>
    <vt:vector size="54" baseType="lpstr">
      <vt:lpstr>Пиксел</vt:lpstr>
      <vt:lpstr>Microsoft Equation 3.0</vt:lpstr>
      <vt:lpstr>Точечный рисунок</vt:lpstr>
      <vt:lpstr>Слайд 1</vt:lpstr>
      <vt:lpstr>Содержание</vt:lpstr>
      <vt:lpstr>Основные теоретические сведения</vt:lpstr>
      <vt:lpstr>Слайд 4</vt:lpstr>
      <vt:lpstr>Слайд 5</vt:lpstr>
      <vt:lpstr>Слайд 6</vt:lpstr>
      <vt:lpstr>Слайд 7</vt:lpstr>
      <vt:lpstr>Слайд 8</vt:lpstr>
      <vt:lpstr>Слайд 9</vt:lpstr>
      <vt:lpstr>Слайд 10</vt:lpstr>
      <vt:lpstr>Второй закон Кирхгофа</vt:lpstr>
      <vt:lpstr>Анализ сложной цепи с применением законов Кирхгофа</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Практическое задание</vt:lpstr>
      <vt:lpstr>1. Составление уравнений по законам Кирхгофа</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c:creator>
  <cp:lastModifiedBy>USER</cp:lastModifiedBy>
  <cp:revision>71</cp:revision>
  <dcterms:created xsi:type="dcterms:W3CDTF">2006-07-04T04:28:16Z</dcterms:created>
  <dcterms:modified xsi:type="dcterms:W3CDTF">2024-09-13T05:57:38Z</dcterms:modified>
</cp:coreProperties>
</file>